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9"/>
  </p:notesMasterIdLst>
  <p:sldIdLst>
    <p:sldId id="900" r:id="rId2"/>
    <p:sldId id="1024" r:id="rId3"/>
    <p:sldId id="982" r:id="rId4"/>
    <p:sldId id="983" r:id="rId5"/>
    <p:sldId id="984" r:id="rId6"/>
    <p:sldId id="1048" r:id="rId7"/>
    <p:sldId id="985" r:id="rId8"/>
    <p:sldId id="986" r:id="rId9"/>
    <p:sldId id="1043" r:id="rId10"/>
    <p:sldId id="1047" r:id="rId11"/>
    <p:sldId id="1046" r:id="rId12"/>
    <p:sldId id="903" r:id="rId13"/>
    <p:sldId id="940" r:id="rId14"/>
    <p:sldId id="989" r:id="rId15"/>
    <p:sldId id="942" r:id="rId16"/>
    <p:sldId id="990" r:id="rId17"/>
    <p:sldId id="944" r:id="rId18"/>
    <p:sldId id="992" r:id="rId19"/>
    <p:sldId id="993" r:id="rId20"/>
    <p:sldId id="994" r:id="rId21"/>
    <p:sldId id="995" r:id="rId22"/>
    <p:sldId id="1036" r:id="rId23"/>
    <p:sldId id="1002" r:id="rId24"/>
    <p:sldId id="1003" r:id="rId25"/>
    <p:sldId id="1004" r:id="rId26"/>
    <p:sldId id="1026" r:id="rId27"/>
    <p:sldId id="1027" r:id="rId28"/>
    <p:sldId id="1028" r:id="rId29"/>
    <p:sldId id="1005" r:id="rId30"/>
    <p:sldId id="1006" r:id="rId31"/>
    <p:sldId id="1045" r:id="rId32"/>
    <p:sldId id="1007" r:id="rId33"/>
    <p:sldId id="1039" r:id="rId34"/>
    <p:sldId id="1008" r:id="rId35"/>
    <p:sldId id="1038" r:id="rId36"/>
    <p:sldId id="1009" r:id="rId37"/>
    <p:sldId id="1025" r:id="rId38"/>
    <p:sldId id="1013" r:id="rId39"/>
    <p:sldId id="1014" r:id="rId40"/>
    <p:sldId id="1015" r:id="rId41"/>
    <p:sldId id="1033" r:id="rId42"/>
    <p:sldId id="1016" r:id="rId43"/>
    <p:sldId id="1035" r:id="rId44"/>
    <p:sldId id="1030" r:id="rId45"/>
    <p:sldId id="1018" r:id="rId46"/>
    <p:sldId id="1019" r:id="rId47"/>
    <p:sldId id="1022"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e.bad.boy@gmail.com"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2" autoAdjust="0"/>
    <p:restoredTop sz="90753" autoAdjust="0"/>
  </p:normalViewPr>
  <p:slideViewPr>
    <p:cSldViewPr>
      <p:cViewPr>
        <p:scale>
          <a:sx n="100" d="100"/>
          <a:sy n="100" d="100"/>
        </p:scale>
        <p:origin x="-792" y="-264"/>
      </p:cViewPr>
      <p:guideLst>
        <p:guide orient="horz" pos="2160"/>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9-08T14:44:28.660"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44861D-4EDC-4AF9-A0D5-E14F3C6D72FA}" type="datetimeFigureOut">
              <a:rPr lang="en-US" smtClean="0"/>
              <a:t>2024-09-05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CE853B-292D-4F9E-8B38-789F0D77F568}" type="slidenum">
              <a:rPr lang="en-US" smtClean="0"/>
              <a:t>‹#›</a:t>
            </a:fld>
            <a:endParaRPr lang="en-US"/>
          </a:p>
        </p:txBody>
      </p:sp>
    </p:spTree>
    <p:extLst>
      <p:ext uri="{BB962C8B-B14F-4D97-AF65-F5344CB8AC3E}">
        <p14:creationId xmlns:p14="http://schemas.microsoft.com/office/powerpoint/2010/main" val="3784480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 2024 UPDATE:</a:t>
            </a:r>
          </a:p>
          <a:p>
            <a:r>
              <a:rPr lang="en-US" dirty="0" smtClean="0"/>
              <a:t>TECHNICIAN POOL OF 2022 – UPDATE DUE IN 2026</a:t>
            </a:r>
          </a:p>
          <a:p>
            <a:r>
              <a:rPr lang="en-US" dirty="0" smtClean="0"/>
              <a:t>GENERAL POOL OF 2023 – UPDATE DUE IN 2027</a:t>
            </a:r>
            <a:endParaRPr lang="en-US" dirty="0"/>
          </a:p>
        </p:txBody>
      </p:sp>
      <p:sp>
        <p:nvSpPr>
          <p:cNvPr id="4" name="Slide Number Placeholder 3"/>
          <p:cNvSpPr>
            <a:spLocks noGrp="1"/>
          </p:cNvSpPr>
          <p:nvPr>
            <p:ph type="sldNum" sz="quarter" idx="10"/>
          </p:nvPr>
        </p:nvSpPr>
        <p:spPr/>
        <p:txBody>
          <a:bodyPr/>
          <a:lstStyle/>
          <a:p>
            <a:fld id="{63CE853B-292D-4F9E-8B38-789F0D77F568}" type="slidenum">
              <a:rPr lang="en-US" smtClean="0"/>
              <a:t>1</a:t>
            </a:fld>
            <a:endParaRPr lang="en-US"/>
          </a:p>
        </p:txBody>
      </p:sp>
    </p:spTree>
    <p:extLst>
      <p:ext uri="{BB962C8B-B14F-4D97-AF65-F5344CB8AC3E}">
        <p14:creationId xmlns:p14="http://schemas.microsoft.com/office/powerpoint/2010/main" val="2806099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E853B-292D-4F9E-8B38-789F0D77F568}" type="slidenum">
              <a:rPr lang="en-US" smtClean="0"/>
              <a:t>25</a:t>
            </a:fld>
            <a:endParaRPr lang="en-US"/>
          </a:p>
        </p:txBody>
      </p:sp>
    </p:spTree>
    <p:extLst>
      <p:ext uri="{BB962C8B-B14F-4D97-AF65-F5344CB8AC3E}">
        <p14:creationId xmlns:p14="http://schemas.microsoft.com/office/powerpoint/2010/main" val="308630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E853B-292D-4F9E-8B38-789F0D77F568}" type="slidenum">
              <a:rPr lang="en-US" smtClean="0"/>
              <a:t>41</a:t>
            </a:fld>
            <a:endParaRPr lang="en-US"/>
          </a:p>
        </p:txBody>
      </p:sp>
    </p:spTree>
    <p:extLst>
      <p:ext uri="{BB962C8B-B14F-4D97-AF65-F5344CB8AC3E}">
        <p14:creationId xmlns:p14="http://schemas.microsoft.com/office/powerpoint/2010/main" val="3995157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E853B-292D-4F9E-8B38-789F0D77F568}" type="slidenum">
              <a:rPr lang="en-US" smtClean="0"/>
              <a:t>42</a:t>
            </a:fld>
            <a:endParaRPr lang="en-US"/>
          </a:p>
        </p:txBody>
      </p:sp>
    </p:spTree>
    <p:extLst>
      <p:ext uri="{BB962C8B-B14F-4D97-AF65-F5344CB8AC3E}">
        <p14:creationId xmlns:p14="http://schemas.microsoft.com/office/powerpoint/2010/main" val="2156956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EFF970D-6C40-46A7-B358-8D3E0F353190}" type="datetime1">
              <a:rPr lang="en-US" smtClean="0"/>
              <a:t>2024-09-05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A50CD4D-2A72-498E-98BA-944F5E0E8C9C}" type="slidenum">
              <a:rPr lang="en-US" smtClean="0"/>
              <a:t>‹#›</a:t>
            </a:fld>
            <a:endParaRPr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638F94-38B2-4066-871E-0C57DF533112}" type="datetime1">
              <a:rPr lang="en-US" smtClean="0"/>
              <a:t>2024-09-05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413EB8E-52CD-41D6-ACD9-954E96F90B30}" type="datetime1">
              <a:rPr lang="en-US" smtClean="0"/>
              <a:t>2024-09-05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4812507"/>
            <a:ext cx="762000" cy="273844"/>
          </a:xfrm>
        </p:spPr>
        <p:txBody>
          <a:bodyPr/>
          <a:lstStyle/>
          <a:p>
            <a:fld id="{8A50CD4D-2A72-498E-98BA-944F5E0E8C9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C9B702-DD87-457E-BA6F-A079BBCC0959}" type="datetime1">
              <a:rPr lang="en-US" smtClean="0"/>
              <a:t>2024-09-05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233587-E6BF-4302-8858-87CD66BF990C}" type="datetime1">
              <a:rPr lang="en-US" smtClean="0"/>
              <a:t>2024-09-05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F39FBD-B528-4B6C-84EE-43857F9E8913}" type="datetime1">
              <a:rPr lang="en-US" smtClean="0"/>
              <a:t>2024-09-05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DFF93-D52F-4FD8-867B-5F56F359C248}" type="datetime1">
              <a:rPr lang="en-US" smtClean="0"/>
              <a:t>2024-09-05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DB41DA7-CFBB-446A-A140-12426E7904B9}" type="datetime1">
              <a:rPr lang="en-US" smtClean="0"/>
              <a:t>2024-09-05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EE25B8-EA47-4E5E-A02D-345D84CE4FB1}" type="datetime1">
              <a:rPr lang="en-US" smtClean="0"/>
              <a:t>2024-09-05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F43FB6A-2747-403F-A6EF-8201011E21CC}" type="datetime1">
              <a:rPr lang="en-US" smtClean="0"/>
              <a:t>2024-09-05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9884D8-FD5A-49FB-B60B-95F59CA144D4}" type="datetime1">
              <a:rPr lang="en-US" smtClean="0"/>
              <a:t>2024-09-05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0CD4D-2A72-498E-98BA-944F5E0E8C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4D4EDC33-DC69-48EA-A52D-3E14D2C768F5}" type="datetime1">
              <a:rPr lang="en-US" smtClean="0"/>
              <a:t>2024-09-05</a:t>
            </a:fld>
            <a:endParaRPr lang="en-US"/>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A50CD4D-2A72-498E-98BA-944F5E0E8C9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hamstudy.org/" TargetMode="External"/><Relationship Id="rId7" Type="http://schemas.openxmlformats.org/officeDocument/2006/relationships/hyperlink" Target="https://apps.fcc.gov/coresWeb/publicHome.do" TargetMode="External"/><Relationship Id="rId2" Type="http://schemas.openxmlformats.org/officeDocument/2006/relationships/hyperlink" Target="https://www.carehamradio.com/" TargetMode="External"/><Relationship Id="rId1" Type="http://schemas.openxmlformats.org/officeDocument/2006/relationships/slideLayout" Target="../slideLayouts/slideLayout2.xml"/><Relationship Id="rId6" Type="http://schemas.openxmlformats.org/officeDocument/2006/relationships/hyperlink" Target="https://www.eham.net/" TargetMode="External"/><Relationship Id="rId5" Type="http://schemas.openxmlformats.org/officeDocument/2006/relationships/hyperlink" Target="https://www.qrz.com/" TargetMode="External"/><Relationship Id="rId4" Type="http://schemas.openxmlformats.org/officeDocument/2006/relationships/hyperlink" Target="http://www.arrl.or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902869"/>
          </a:xfrm>
        </p:spPr>
        <p:txBody>
          <a:bodyPr>
            <a:noAutofit/>
          </a:bodyPr>
          <a:lstStyle/>
          <a:p>
            <a:r>
              <a:rPr lang="en-US" sz="9600" dirty="0" smtClean="0"/>
              <a:t>AMATEUR</a:t>
            </a:r>
            <a:br>
              <a:rPr lang="en-US" sz="9600" dirty="0" smtClean="0"/>
            </a:br>
            <a:r>
              <a:rPr lang="en-US" sz="9600" dirty="0" smtClean="0"/>
              <a:t>RADIO</a:t>
            </a:r>
            <a:br>
              <a:rPr lang="en-US" sz="9600" dirty="0" smtClean="0"/>
            </a:br>
            <a:r>
              <a:rPr lang="en-US" sz="9600" dirty="0" smtClean="0"/>
              <a:t>COURSE</a:t>
            </a:r>
            <a:endParaRPr lang="en-US" sz="96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r>
              <a:rPr lang="en-US" sz="1800" b="1" dirty="0" smtClean="0">
                <a:effectLst>
                  <a:outerShdw blurRad="38100" dist="38100" dir="2700000" algn="tl">
                    <a:srgbClr val="000000">
                      <a:alpha val="43137"/>
                    </a:srgbClr>
                  </a:outerShdw>
                </a:effectLst>
              </a:rPr>
              <a:t>2nd 2024 Revision</a:t>
            </a:r>
            <a:endParaRPr lang="en-US" sz="1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61047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A50CD4D-2A72-498E-98BA-944F5E0E8C9C}" type="slidenum">
              <a:rPr lang="en-US" smtClean="0"/>
              <a:t>2</a:t>
            </a:fld>
            <a:endParaRPr lang="en-US"/>
          </a:p>
        </p:txBody>
      </p:sp>
      <p:sp>
        <p:nvSpPr>
          <p:cNvPr id="3" name="Subtitle 2"/>
          <p:cNvSpPr>
            <a:spLocks noGrp="1"/>
          </p:cNvSpPr>
          <p:nvPr>
            <p:ph type="subTitle" idx="1"/>
          </p:nvPr>
        </p:nvSpPr>
        <p:spPr>
          <a:xfrm>
            <a:off x="152400" y="857250"/>
            <a:ext cx="8839200" cy="3943350"/>
          </a:xfrm>
        </p:spPr>
        <p:txBody>
          <a:bodyPr>
            <a:normAutofit/>
          </a:bodyPr>
          <a:lstStyle/>
          <a:p>
            <a:pPr algn="l"/>
            <a:r>
              <a:rPr lang="en-US" dirty="0" smtClean="0">
                <a:solidFill>
                  <a:srgbClr val="FF0000"/>
                </a:solidFill>
                <a:effectLst>
                  <a:outerShdw blurRad="38100" dist="38100" dir="2700000" algn="tl">
                    <a:srgbClr val="000000">
                      <a:alpha val="43137"/>
                    </a:srgbClr>
                  </a:outerShdw>
                </a:effectLst>
              </a:rPr>
              <a:t>KF7VZV</a:t>
            </a:r>
            <a:r>
              <a:rPr lang="en-US"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for all his hard work in writing the </a:t>
            </a:r>
            <a:r>
              <a:rPr lang="en-US" b="1" dirty="0">
                <a:effectLst>
                  <a:outerShdw blurRad="38100" dist="38100" dir="2700000" algn="tl">
                    <a:srgbClr val="000000">
                      <a:alpha val="43137"/>
                    </a:srgbClr>
                  </a:outerShdw>
                </a:effectLst>
              </a:rPr>
              <a:t>original version of this </a:t>
            </a:r>
            <a:r>
              <a:rPr lang="en-US" b="1" dirty="0" smtClean="0">
                <a:effectLst>
                  <a:outerShdw blurRad="38100" dist="38100" dir="2700000" algn="tl">
                    <a:srgbClr val="000000">
                      <a:alpha val="43137"/>
                    </a:srgbClr>
                  </a:outerShdw>
                </a:effectLst>
              </a:rPr>
              <a:t>course.</a:t>
            </a:r>
          </a:p>
          <a:p>
            <a:pPr algn="l"/>
            <a:r>
              <a:rPr lang="en-US" sz="1200" dirty="0" smtClean="0">
                <a:effectLst>
                  <a:outerShdw blurRad="38100" dist="38100" dir="2700000" algn="tl">
                    <a:srgbClr val="000000">
                      <a:alpha val="43137"/>
                    </a:srgbClr>
                  </a:outerShdw>
                </a:effectLst>
              </a:rPr>
              <a:t> </a:t>
            </a:r>
          </a:p>
          <a:p>
            <a:pPr algn="l"/>
            <a:r>
              <a:rPr lang="en-US" dirty="0" smtClean="0">
                <a:solidFill>
                  <a:srgbClr val="FF0000"/>
                </a:solidFill>
                <a:effectLst>
                  <a:outerShdw blurRad="38100" dist="38100" dir="2700000" algn="tl">
                    <a:srgbClr val="000000">
                      <a:alpha val="43137"/>
                    </a:srgbClr>
                  </a:outerShdw>
                </a:effectLst>
              </a:rPr>
              <a:t>KG7TUO</a:t>
            </a:r>
            <a:r>
              <a:rPr lang="en-US"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for updating and maintaining this version.</a:t>
            </a:r>
          </a:p>
          <a:p>
            <a:pPr algn="l"/>
            <a:r>
              <a:rPr lang="en-US" sz="1200" dirty="0">
                <a:solidFill>
                  <a:srgbClr val="FF0000"/>
                </a:solidFill>
                <a:effectLst>
                  <a:outerShdw blurRad="38100" dist="38100" dir="2700000" algn="tl">
                    <a:srgbClr val="000000">
                      <a:alpha val="43137"/>
                    </a:srgbClr>
                  </a:outerShdw>
                </a:effectLst>
              </a:rPr>
              <a:t> </a:t>
            </a:r>
            <a:r>
              <a:rPr lang="en-US" sz="1200" dirty="0" smtClean="0">
                <a:solidFill>
                  <a:srgbClr val="FF0000"/>
                </a:solidFill>
                <a:effectLst>
                  <a:outerShdw blurRad="38100" dist="38100" dir="2700000" algn="tl">
                    <a:srgbClr val="000000">
                      <a:alpha val="43137"/>
                    </a:srgbClr>
                  </a:outerShdw>
                </a:effectLst>
              </a:rPr>
              <a:t>    </a:t>
            </a:r>
          </a:p>
          <a:p>
            <a:pPr algn="l"/>
            <a:r>
              <a:rPr lang="en-US" dirty="0" smtClean="0">
                <a:solidFill>
                  <a:srgbClr val="FF0000"/>
                </a:solidFill>
                <a:effectLst>
                  <a:outerShdw blurRad="38100" dist="38100" dir="2700000" algn="tl">
                    <a:srgbClr val="000000">
                      <a:alpha val="43137"/>
                    </a:srgbClr>
                  </a:outerShdw>
                </a:effectLst>
              </a:rPr>
              <a:t>KJ7GFS</a:t>
            </a:r>
            <a:r>
              <a:rPr lang="en-US"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for </a:t>
            </a:r>
            <a:r>
              <a:rPr lang="en-US" b="1" dirty="0" smtClean="0">
                <a:effectLst>
                  <a:outerShdw blurRad="38100" dist="38100" dir="2700000" algn="tl">
                    <a:srgbClr val="000000">
                      <a:alpha val="43137"/>
                    </a:srgbClr>
                  </a:outerShdw>
                </a:effectLst>
              </a:rPr>
              <a:t>hours of help </a:t>
            </a:r>
            <a:r>
              <a:rPr lang="en-US" b="1" dirty="0">
                <a:effectLst>
                  <a:outerShdw blurRad="38100" dist="38100" dir="2700000" algn="tl">
                    <a:srgbClr val="000000">
                      <a:alpha val="43137"/>
                    </a:srgbClr>
                  </a:outerShdw>
                </a:effectLst>
              </a:rPr>
              <a:t>with the </a:t>
            </a:r>
            <a:r>
              <a:rPr lang="en-US" b="1" dirty="0" smtClean="0">
                <a:effectLst>
                  <a:outerShdw blurRad="38100" dist="38100" dir="2700000" algn="tl">
                    <a:srgbClr val="000000">
                      <a:alpha val="43137"/>
                    </a:srgbClr>
                  </a:outerShdw>
                </a:effectLst>
              </a:rPr>
              <a:t>course material.</a:t>
            </a:r>
            <a:endParaRPr lang="en-US" b="1" dirty="0">
              <a:effectLst>
                <a:outerShdw blurRad="38100" dist="38100" dir="2700000" algn="tl">
                  <a:srgbClr val="000000">
                    <a:alpha val="43137"/>
                  </a:srgbClr>
                </a:outerShdw>
              </a:effectLst>
            </a:endParaRPr>
          </a:p>
          <a:p>
            <a:pPr algn="l"/>
            <a:r>
              <a:rPr lang="en-US" sz="1200" dirty="0">
                <a:solidFill>
                  <a:srgbClr val="FF0000"/>
                </a:solidFill>
                <a:effectLst>
                  <a:outerShdw blurRad="38100" dist="38100" dir="2700000" algn="tl">
                    <a:srgbClr val="000000">
                      <a:alpha val="43137"/>
                    </a:srgbClr>
                  </a:outerShdw>
                </a:effectLst>
              </a:rPr>
              <a:t> </a:t>
            </a:r>
          </a:p>
          <a:p>
            <a:pPr algn="l"/>
            <a:r>
              <a:rPr lang="en-US" dirty="0" smtClean="0">
                <a:solidFill>
                  <a:srgbClr val="FF0000"/>
                </a:solidFill>
                <a:effectLst>
                  <a:outerShdw blurRad="38100" dist="38100" dir="2700000" algn="tl">
                    <a:srgbClr val="000000">
                      <a:alpha val="43137"/>
                    </a:srgbClr>
                  </a:outerShdw>
                </a:effectLst>
              </a:rPr>
              <a:t>WC7R</a:t>
            </a:r>
            <a:r>
              <a:rPr lang="en-US"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for his continuing support.</a:t>
            </a:r>
          </a:p>
          <a:p>
            <a:pPr algn="l"/>
            <a:r>
              <a:rPr lang="en-US" sz="1200" dirty="0">
                <a:solidFill>
                  <a:srgbClr val="FF0000"/>
                </a:solidFill>
                <a:effectLst>
                  <a:outerShdw blurRad="38100" dist="38100" dir="2700000" algn="tl">
                    <a:srgbClr val="000000">
                      <a:alpha val="43137"/>
                    </a:srgbClr>
                  </a:outerShdw>
                </a:effectLst>
              </a:rPr>
              <a:t>                                                           </a:t>
            </a:r>
          </a:p>
          <a:p>
            <a:pPr algn="l"/>
            <a:r>
              <a:rPr lang="en-US" dirty="0" smtClean="0">
                <a:solidFill>
                  <a:srgbClr val="FF0000"/>
                </a:solidFill>
                <a:effectLst>
                  <a:outerShdw blurRad="38100" dist="38100" dir="2700000" algn="tl">
                    <a:srgbClr val="000000">
                      <a:alpha val="43137"/>
                    </a:srgbClr>
                  </a:outerShdw>
                </a:effectLst>
              </a:rPr>
              <a:t>AK7SB</a:t>
            </a:r>
            <a:r>
              <a:rPr lang="en-US"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for her grammatical OCD  .       </a:t>
            </a:r>
          </a:p>
          <a:p>
            <a:pPr algn="l"/>
            <a:endParaRPr lang="en-US" dirty="0">
              <a:effectLst>
                <a:outerShdw blurRad="38100" dist="38100" dir="2700000" algn="tl">
                  <a:srgbClr val="000000">
                    <a:alpha val="43137"/>
                  </a:srgbClr>
                </a:outerShdw>
              </a:effectLst>
            </a:endParaRPr>
          </a:p>
          <a:p>
            <a:pPr algn="l"/>
            <a:endParaRPr lang="en-US" dirty="0" smtClean="0">
              <a:effectLst>
                <a:outerShdw blurRad="38100" dist="38100" dir="2700000" algn="tl">
                  <a:srgbClr val="000000">
                    <a:alpha val="43137"/>
                  </a:srgbClr>
                </a:outerShdw>
              </a:effectLst>
            </a:endParaRPr>
          </a:p>
          <a:p>
            <a:pPr algn="l"/>
            <a:endParaRPr lang="en-US" dirty="0"/>
          </a:p>
          <a:p>
            <a:endParaRPr lang="en-US" dirty="0"/>
          </a:p>
        </p:txBody>
      </p:sp>
      <p:sp>
        <p:nvSpPr>
          <p:cNvPr id="5" name="Title 1"/>
          <p:cNvSpPr txBox="1">
            <a:spLocks/>
          </p:cNvSpPr>
          <p:nvPr/>
        </p:nvSpPr>
        <p:spPr>
          <a:xfrm>
            <a:off x="457200" y="205978"/>
            <a:ext cx="8229600" cy="53697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700" b="1"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Individuals to Recognize</a:t>
            </a:r>
            <a:endParaRPr lang="en-US" sz="3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cxnSp>
        <p:nvCxnSpPr>
          <p:cNvPr id="6" name="Straight Arrow Connector 5"/>
          <p:cNvCxnSpPr/>
          <p:nvPr/>
        </p:nvCxnSpPr>
        <p:spPr>
          <a:xfrm flipH="1">
            <a:off x="5715000" y="4171950"/>
            <a:ext cx="685800" cy="304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400800" y="3889355"/>
            <a:ext cx="1752600" cy="461665"/>
          </a:xfrm>
          <a:prstGeom prst="rect">
            <a:avLst/>
          </a:prstGeom>
          <a:noFill/>
        </p:spPr>
        <p:txBody>
          <a:bodyPr wrap="square" rtlCol="0">
            <a:spAutoFit/>
          </a:bodyPr>
          <a:lstStyle/>
          <a:p>
            <a:r>
              <a:rPr lang="en-US" sz="2400" b="1" dirty="0" smtClean="0">
                <a:solidFill>
                  <a:srgbClr val="FF0000"/>
                </a:solidFill>
              </a:rPr>
              <a:t>Just for her</a:t>
            </a:r>
            <a:endParaRPr lang="en-US" sz="2400" b="1" dirty="0">
              <a:solidFill>
                <a:srgbClr val="FF0000"/>
              </a:solidFill>
            </a:endParaRPr>
          </a:p>
        </p:txBody>
      </p:sp>
    </p:spTree>
    <p:extLst>
      <p:ext uri="{BB962C8B-B14F-4D97-AF65-F5344CB8AC3E}">
        <p14:creationId xmlns:p14="http://schemas.microsoft.com/office/powerpoint/2010/main" val="381785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2901"/>
            <a:ext cx="9144000" cy="2800350"/>
          </a:xfrm>
        </p:spPr>
        <p:txBody>
          <a:bodyPr>
            <a:noAutofit/>
          </a:bodyPr>
          <a:lstStyle/>
          <a:p>
            <a:r>
              <a:rPr lang="en-US" sz="6600" dirty="0" smtClean="0"/>
              <a:t>ORGANIZATIONS</a:t>
            </a:r>
            <a:br>
              <a:rPr lang="en-US" sz="6600" dirty="0" smtClean="0"/>
            </a:br>
            <a:r>
              <a:rPr lang="en-US" sz="6600" dirty="0" smtClean="0"/>
              <a:t>TO RECOGNIZE</a:t>
            </a:r>
            <a:endParaRPr lang="en-US" sz="66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3</a:t>
            </a:fld>
            <a:endParaRPr lang="en-US">
              <a:solidFill>
                <a:prstClr val="white">
                  <a:tint val="75000"/>
                </a:prstClr>
              </a:solidFill>
            </a:endParaRPr>
          </a:p>
        </p:txBody>
      </p:sp>
    </p:spTree>
    <p:extLst>
      <p:ext uri="{BB962C8B-B14F-4D97-AF65-F5344CB8AC3E}">
        <p14:creationId xmlns:p14="http://schemas.microsoft.com/office/powerpoint/2010/main" val="3519413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smtClean="0"/>
              <a:t>ORGANIZATIONS TO RECOGNIZE</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895350"/>
            <a:ext cx="4197956" cy="4248150"/>
          </a:xfrm>
        </p:spPr>
      </p:pic>
      <p:sp>
        <p:nvSpPr>
          <p:cNvPr id="4" name="Slide Number Placeholder 3"/>
          <p:cNvSpPr>
            <a:spLocks noGrp="1"/>
          </p:cNvSpPr>
          <p:nvPr>
            <p:ph type="sldNum" sz="quarter" idx="12"/>
          </p:nvPr>
        </p:nvSpPr>
        <p:spPr/>
        <p:txBody>
          <a:bodyPr/>
          <a:lstStyle/>
          <a:p>
            <a:fld id="{8A50CD4D-2A72-498E-98BA-944F5E0E8C9C}" type="slidenum">
              <a:rPr lang="en-US" smtClean="0"/>
              <a:t>4</a:t>
            </a:fld>
            <a:endParaRPr lang="en-US"/>
          </a:p>
        </p:txBody>
      </p:sp>
    </p:spTree>
    <p:extLst>
      <p:ext uri="{BB962C8B-B14F-4D97-AF65-F5344CB8AC3E}">
        <p14:creationId xmlns:p14="http://schemas.microsoft.com/office/powerpoint/2010/main" val="1572616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686800" cy="4229100"/>
          </a:xfrm>
        </p:spPr>
        <p:txBody>
          <a:bodyPr>
            <a:normAutofit/>
          </a:bodyPr>
          <a:lstStyle/>
          <a:p>
            <a:pPr marL="0" indent="0">
              <a:buNone/>
            </a:pPr>
            <a:r>
              <a:rPr lang="en-US" b="1" dirty="0" smtClean="0">
                <a:effectLst>
                  <a:outerShdw blurRad="38100" dist="38100" dir="2700000" algn="tl">
                    <a:srgbClr val="000000">
                      <a:alpha val="43137"/>
                    </a:srgbClr>
                  </a:outerShdw>
                </a:effectLst>
              </a:rPr>
              <a:t>The </a:t>
            </a:r>
            <a:r>
              <a:rPr lang="en-US" b="1" dirty="0" smtClean="0">
                <a:solidFill>
                  <a:srgbClr val="FF0000"/>
                </a:solidFill>
                <a:effectLst>
                  <a:outerShdw blurRad="38100" dist="38100" dir="2700000" algn="tl">
                    <a:srgbClr val="000000">
                      <a:alpha val="43137"/>
                    </a:srgbClr>
                  </a:outerShdw>
                </a:effectLst>
              </a:rPr>
              <a:t>Cascade Amateur Radio Enthusiasts (C.A.R.E.)</a:t>
            </a:r>
            <a:r>
              <a:rPr lang="en-US" b="1" dirty="0" smtClean="0">
                <a:effectLst>
                  <a:outerShdw blurRad="38100" dist="38100" dir="2700000" algn="tl">
                    <a:srgbClr val="000000">
                      <a:alpha val="43137"/>
                    </a:srgbClr>
                  </a:outerShdw>
                </a:effectLst>
              </a:rPr>
              <a:t> is a local Medford club that focuses on training and social events.</a:t>
            </a:r>
          </a:p>
          <a:p>
            <a:pPr marL="0" indent="0">
              <a:buNone/>
            </a:pPr>
            <a:endParaRPr lang="en-US"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This course is sponsored by C.A.R.E.</a:t>
            </a:r>
          </a:p>
          <a:p>
            <a:pPr marL="0" indent="0">
              <a:buNone/>
            </a:pPr>
            <a:r>
              <a:rPr lang="en-US" b="1" dirty="0" smtClean="0">
                <a:effectLst>
                  <a:outerShdw blurRad="38100" dist="38100" dir="2700000" algn="tl">
                    <a:srgbClr val="000000">
                      <a:alpha val="43137"/>
                    </a:srgbClr>
                  </a:outerShdw>
                </a:effectLst>
              </a:rPr>
              <a:t>Morse code classes</a:t>
            </a:r>
          </a:p>
          <a:p>
            <a:pPr marL="0" indent="0">
              <a:buNone/>
            </a:pPr>
            <a:r>
              <a:rPr lang="en-US" b="1" dirty="0" smtClean="0">
                <a:effectLst>
                  <a:outerShdw blurRad="38100" dist="38100" dir="2700000" algn="tl">
                    <a:srgbClr val="000000">
                      <a:alpha val="43137"/>
                    </a:srgbClr>
                  </a:outerShdw>
                </a:effectLst>
              </a:rPr>
              <a:t>Hidden Transmitter hunts</a:t>
            </a:r>
          </a:p>
        </p:txBody>
      </p:sp>
      <p:sp>
        <p:nvSpPr>
          <p:cNvPr id="4" name="Slide Number Placeholder 3"/>
          <p:cNvSpPr>
            <a:spLocks noGrp="1"/>
          </p:cNvSpPr>
          <p:nvPr>
            <p:ph type="sldNum" sz="quarter" idx="12"/>
          </p:nvPr>
        </p:nvSpPr>
        <p:spPr/>
        <p:txBody>
          <a:bodyPr/>
          <a:lstStyle/>
          <a:p>
            <a:fld id="{8A50CD4D-2A72-498E-98BA-944F5E0E8C9C}" type="slidenum">
              <a:rPr lang="en-US" smtClean="0"/>
              <a:t>5</a:t>
            </a:fld>
            <a:endParaRPr lang="en-US"/>
          </a:p>
        </p:txBody>
      </p:sp>
      <p:sp>
        <p:nvSpPr>
          <p:cNvPr id="7" name="Title 6"/>
          <p:cNvSpPr>
            <a:spLocks noGrp="1"/>
          </p:cNvSpPr>
          <p:nvPr>
            <p:ph type="title"/>
          </p:nvPr>
        </p:nvSpPr>
        <p:spPr/>
        <p:txBody>
          <a:bodyPr anchor="t">
            <a:normAutofit fontScale="90000"/>
          </a:bodyPr>
          <a:lstStyle/>
          <a:p>
            <a:r>
              <a:rPr lang="en-US" dirty="0"/>
              <a:t>ORGANIZATIONS TO RECOGNIZE</a:t>
            </a:r>
          </a:p>
        </p:txBody>
      </p:sp>
    </p:spTree>
    <p:extLst>
      <p:ext uri="{BB962C8B-B14F-4D97-AF65-F5344CB8AC3E}">
        <p14:creationId xmlns:p14="http://schemas.microsoft.com/office/powerpoint/2010/main" val="272919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686800" cy="4229100"/>
          </a:xfrm>
        </p:spPr>
        <p:txBody>
          <a:bodyPr>
            <a:normAutofit/>
          </a:bodyPr>
          <a:lstStyle/>
          <a:p>
            <a:pPr marL="0" indent="0">
              <a:buNone/>
            </a:pPr>
            <a:r>
              <a:rPr lang="en-US" b="1" dirty="0" smtClean="0">
                <a:solidFill>
                  <a:srgbClr val="FF0000"/>
                </a:solidFill>
                <a:effectLst>
                  <a:outerShdw blurRad="38100" dist="38100" dir="2700000" algn="tl">
                    <a:srgbClr val="000000">
                      <a:alpha val="43137"/>
                    </a:srgbClr>
                  </a:outerShdw>
                </a:effectLst>
              </a:rPr>
              <a:t>Cascade Amateur Radio Enthusiasts (C.A.R.E.)</a:t>
            </a:r>
            <a:r>
              <a:rPr lang="en-US" b="1" dirty="0" smtClean="0">
                <a:effectLst>
                  <a:outerShdw blurRad="38100" dist="38100" dir="2700000" algn="tl">
                    <a:srgbClr val="000000">
                      <a:alpha val="43137"/>
                    </a:srgbClr>
                  </a:outerShdw>
                </a:effectLst>
              </a:rPr>
              <a:t> </a:t>
            </a:r>
          </a:p>
          <a:p>
            <a:pPr marL="0" indent="0">
              <a:buNone/>
            </a:pPr>
            <a:endParaRPr lang="en-US" b="1" dirty="0">
              <a:effectLst>
                <a:outerShdw blurRad="38100" dist="38100" dir="2700000" algn="tl">
                  <a:srgbClr val="000000">
                    <a:alpha val="43137"/>
                  </a:srgbClr>
                </a:outerShdw>
              </a:effectLst>
            </a:endParaRPr>
          </a:p>
          <a:p>
            <a:pPr marL="0" indent="0">
              <a:buNone/>
            </a:pPr>
            <a:endParaRPr lang="en-US" b="1" dirty="0" smtClean="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Monthly meeting – 2</a:t>
            </a:r>
            <a:r>
              <a:rPr lang="en-US" b="1" baseline="30000" dirty="0" smtClean="0">
                <a:effectLst>
                  <a:outerShdw blurRad="38100" dist="38100" dir="2700000" algn="tl">
                    <a:srgbClr val="000000">
                      <a:alpha val="43137"/>
                    </a:srgbClr>
                  </a:outerShdw>
                </a:effectLst>
              </a:rPr>
              <a:t>nd</a:t>
            </a:r>
            <a:r>
              <a:rPr lang="en-US" b="1" dirty="0" smtClean="0">
                <a:effectLst>
                  <a:outerShdw blurRad="38100" dist="38100" dir="2700000" algn="tl">
                    <a:srgbClr val="000000">
                      <a:alpha val="43137"/>
                    </a:srgbClr>
                  </a:outerShdw>
                </a:effectLst>
              </a:rPr>
              <a:t> Wednesday of every month except December, 6:30pm, Fiesta restaurant </a:t>
            </a:r>
          </a:p>
          <a:p>
            <a:pPr marL="0" indent="0">
              <a:buNone/>
            </a:pPr>
            <a:r>
              <a:rPr lang="en-US" b="1" dirty="0" smtClean="0">
                <a:effectLst>
                  <a:outerShdw blurRad="38100" dist="38100" dir="2700000" algn="tl">
                    <a:srgbClr val="000000">
                      <a:alpha val="43137"/>
                    </a:srgbClr>
                  </a:outerShdw>
                </a:effectLst>
              </a:rPr>
              <a:t>at 1016 N Riverside, Medford, OR   97501.</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6</a:t>
            </a:fld>
            <a:endParaRPr lang="en-US"/>
          </a:p>
        </p:txBody>
      </p:sp>
      <p:sp>
        <p:nvSpPr>
          <p:cNvPr id="7" name="Title 6"/>
          <p:cNvSpPr>
            <a:spLocks noGrp="1"/>
          </p:cNvSpPr>
          <p:nvPr>
            <p:ph type="title"/>
          </p:nvPr>
        </p:nvSpPr>
        <p:spPr/>
        <p:txBody>
          <a:bodyPr anchor="t">
            <a:normAutofit fontScale="90000"/>
          </a:bodyPr>
          <a:lstStyle/>
          <a:p>
            <a:r>
              <a:rPr lang="en-US" dirty="0"/>
              <a:t>ORGANIZATIONS TO RECOGNIZE</a:t>
            </a:r>
          </a:p>
        </p:txBody>
      </p:sp>
    </p:spTree>
    <p:extLst>
      <p:ext uri="{BB962C8B-B14F-4D97-AF65-F5344CB8AC3E}">
        <p14:creationId xmlns:p14="http://schemas.microsoft.com/office/powerpoint/2010/main" val="157201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smtClean="0"/>
              <a:t>ORGANIZATIONS TO RECOGNIZE</a:t>
            </a:r>
            <a:endParaRPr lang="en-US" dirty="0"/>
          </a:p>
        </p:txBody>
      </p:sp>
      <p:sp>
        <p:nvSpPr>
          <p:cNvPr id="4" name="Slide Number Placeholder 3"/>
          <p:cNvSpPr>
            <a:spLocks noGrp="1"/>
          </p:cNvSpPr>
          <p:nvPr>
            <p:ph type="sldNum" sz="quarter" idx="12"/>
          </p:nvPr>
        </p:nvSpPr>
        <p:spPr/>
        <p:txBody>
          <a:bodyPr/>
          <a:lstStyle/>
          <a:p>
            <a:fld id="{8A50CD4D-2A72-498E-98BA-944F5E0E8C9C}" type="slidenum">
              <a:rPr lang="en-US" smtClean="0"/>
              <a:t>7</a:t>
            </a:fld>
            <a:endParaRPr lang="en-US"/>
          </a:p>
        </p:txBody>
      </p:sp>
      <p:pic>
        <p:nvPicPr>
          <p:cNvPr id="2050" name="Picture 2" descr="Image result for arrl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34" y="1428750"/>
            <a:ext cx="8246297"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29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a:t>ORGANIZATIONS TO RECOGNIZE</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The American Radio Relay League (ARRL) was founded in 1914 by </a:t>
            </a:r>
            <a:r>
              <a:rPr lang="en-US" b="1" dirty="0">
                <a:effectLst>
                  <a:outerShdw blurRad="38100" dist="38100" dir="2700000" algn="tl">
                    <a:srgbClr val="000000">
                      <a:alpha val="43137"/>
                    </a:srgbClr>
                  </a:outerShdw>
                </a:effectLst>
              </a:rPr>
              <a:t>Hiram Percy </a:t>
            </a:r>
            <a:r>
              <a:rPr lang="en-US" b="1" dirty="0" smtClean="0">
                <a:effectLst>
                  <a:outerShdw blurRad="38100" dist="38100" dir="2700000" algn="tl">
                    <a:srgbClr val="000000">
                      <a:alpha val="43137"/>
                    </a:srgbClr>
                  </a:outerShdw>
                </a:effectLst>
              </a:rPr>
              <a:t>Maxim. It is a non commercial national association for Amateur Radio in the U.S.</a:t>
            </a:r>
          </a:p>
          <a:p>
            <a:pPr marL="0" indent="0">
              <a:buNone/>
            </a:pPr>
            <a:endParaRPr lang="en-US" b="1" dirty="0" smtClean="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The ARRL published the manuals you’ll use in the course, provides discount insurance to C.A.R.E. so that we can hold courses and events, advocates for Amateur Radio user issues, and much more.</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8</a:t>
            </a:fld>
            <a:endParaRPr lang="en-US"/>
          </a:p>
        </p:txBody>
      </p:sp>
    </p:spTree>
    <p:extLst>
      <p:ext uri="{BB962C8B-B14F-4D97-AF65-F5344CB8AC3E}">
        <p14:creationId xmlns:p14="http://schemas.microsoft.com/office/powerpoint/2010/main" val="147439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a:t>ORGANIZATIONS TO RECOGNIZE</a:t>
            </a:r>
          </a:p>
        </p:txBody>
      </p:sp>
      <p:sp>
        <p:nvSpPr>
          <p:cNvPr id="3" name="Content Placeholder 2"/>
          <p:cNvSpPr>
            <a:spLocks noGrp="1"/>
          </p:cNvSpPr>
          <p:nvPr>
            <p:ph idx="1"/>
          </p:nvPr>
        </p:nvSpPr>
        <p:spPr>
          <a:xfrm>
            <a:off x="457200" y="914400"/>
            <a:ext cx="8229600" cy="514350"/>
          </a:xfrm>
        </p:spPr>
        <p:txBody>
          <a:bodyPr>
            <a:normAutofit lnSpcReduction="10000"/>
          </a:bodyPr>
          <a:lstStyle/>
          <a:p>
            <a:pPr marL="0" indent="0" algn="ctr">
              <a:buNone/>
            </a:pPr>
            <a:r>
              <a:rPr lang="en-US" b="1" dirty="0" smtClean="0">
                <a:effectLst>
                  <a:outerShdw blurRad="38100" dist="38100" dir="2700000" algn="tl">
                    <a:srgbClr val="000000">
                      <a:alpha val="43137"/>
                    </a:srgbClr>
                  </a:outerShdw>
                </a:effectLst>
              </a:rPr>
              <a:t>Star Body Works</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9</a:t>
            </a:fld>
            <a:endParaRPr lang="en-US"/>
          </a:p>
        </p:txBody>
      </p:sp>
      <p:pic>
        <p:nvPicPr>
          <p:cNvPr id="5" name="Picture 2" descr="C:\Users\saneb\Desktop\2023-02 HAM COURSE\StarAutoBody-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412702"/>
            <a:ext cx="4953000" cy="271746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457200" y="1428750"/>
            <a:ext cx="8229600" cy="11430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a:buFont typeface="Wingdings 2"/>
              <a:buNone/>
            </a:pPr>
            <a:r>
              <a:rPr lang="en-US" b="1" dirty="0" smtClean="0">
                <a:effectLst>
                  <a:outerShdw blurRad="38100" dist="38100" dir="2700000" algn="tl">
                    <a:srgbClr val="000000">
                      <a:alpha val="43137"/>
                    </a:srgbClr>
                  </a:outerShdw>
                </a:effectLst>
              </a:rPr>
              <a:t>Star Body Works is kind enough to provide this facility for Club use at not charge.</a:t>
            </a:r>
          </a:p>
        </p:txBody>
      </p:sp>
    </p:spTree>
    <p:extLst>
      <p:ext uri="{BB962C8B-B14F-4D97-AF65-F5344CB8AC3E}">
        <p14:creationId xmlns:p14="http://schemas.microsoft.com/office/powerpoint/2010/main" val="391250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 y="971550"/>
            <a:ext cx="9144000" cy="3069431"/>
          </a:xfrm>
        </p:spPr>
        <p:txBody>
          <a:bodyPr>
            <a:noAutofit/>
          </a:bodyPr>
          <a:lstStyle/>
          <a:p>
            <a:r>
              <a:rPr lang="en-US" sz="8000" dirty="0" smtClean="0"/>
              <a:t/>
            </a:r>
            <a:br>
              <a:rPr lang="en-US" sz="8000" dirty="0" smtClean="0"/>
            </a:br>
            <a:r>
              <a:rPr lang="en-US" sz="7200" dirty="0" smtClean="0"/>
              <a:t>IS THIS</a:t>
            </a:r>
            <a:br>
              <a:rPr lang="en-US" sz="7200" dirty="0" smtClean="0"/>
            </a:br>
            <a:r>
              <a:rPr lang="en-US" sz="7200" dirty="0" smtClean="0"/>
              <a:t>THE CLASS</a:t>
            </a:r>
            <a:br>
              <a:rPr lang="en-US" sz="7200" dirty="0" smtClean="0"/>
            </a:br>
            <a:r>
              <a:rPr lang="en-US" sz="7200" dirty="0" smtClean="0"/>
              <a:t>FOR YOU</a:t>
            </a:r>
            <a:endParaRPr lang="en-US" sz="80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10</a:t>
            </a:fld>
            <a:endParaRPr lang="en-US">
              <a:solidFill>
                <a:prstClr val="white">
                  <a:tint val="75000"/>
                </a:prstClr>
              </a:solidFill>
            </a:endParaRPr>
          </a:p>
        </p:txBody>
      </p:sp>
    </p:spTree>
    <p:extLst>
      <p:ext uri="{BB962C8B-B14F-4D97-AF65-F5344CB8AC3E}">
        <p14:creationId xmlns:p14="http://schemas.microsoft.com/office/powerpoint/2010/main" val="2999537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smtClean="0"/>
              <a:t>IS THIS THE CLASS FOR YOU</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HAM radio is one of many radio services available in the U.S. with varying license requirements.</a:t>
            </a:r>
          </a:p>
          <a:p>
            <a:pPr marL="0" indent="0">
              <a:buNone/>
            </a:pPr>
            <a:r>
              <a:rPr lang="en-US" sz="1400" b="1" dirty="0" smtClean="0">
                <a:effectLst>
                  <a:outerShdw blurRad="38100" dist="38100" dir="2700000" algn="tl">
                    <a:srgbClr val="000000">
                      <a:alpha val="43137"/>
                    </a:srgbClr>
                  </a:outerShdw>
                </a:effectLst>
              </a:rPr>
              <a:t>   </a:t>
            </a:r>
          </a:p>
          <a:p>
            <a:pPr marL="0" indent="0">
              <a:buNone/>
            </a:pPr>
            <a:r>
              <a:rPr lang="en-US" b="1" dirty="0">
                <a:effectLst>
                  <a:outerShdw blurRad="38100" dist="38100" dir="2700000" algn="tl">
                    <a:srgbClr val="000000">
                      <a:alpha val="43137"/>
                    </a:srgbClr>
                  </a:outerShdw>
                </a:effectLst>
              </a:rPr>
              <a:t>If you need radio communications for work, a business, or anything else where you have a financial benefit, HAM is NOT the right </a:t>
            </a:r>
            <a:r>
              <a:rPr lang="en-US" b="1" dirty="0" smtClean="0">
                <a:effectLst>
                  <a:outerShdw blurRad="38100" dist="38100" dir="2700000" algn="tl">
                    <a:srgbClr val="000000">
                      <a:alpha val="43137"/>
                    </a:srgbClr>
                  </a:outerShdw>
                </a:effectLst>
              </a:rPr>
              <a:t>place.</a:t>
            </a:r>
          </a:p>
          <a:p>
            <a:pPr marL="0" indent="0">
              <a:buNone/>
            </a:pPr>
            <a:r>
              <a:rPr lang="en-US" sz="1300" b="1" dirty="0" smtClean="0">
                <a:effectLst>
                  <a:outerShdw blurRad="38100" dist="38100" dir="2700000" algn="tl">
                    <a:srgbClr val="000000">
                      <a:alpha val="43137"/>
                    </a:srgbClr>
                  </a:outerShdw>
                </a:effectLst>
              </a:rPr>
              <a:t>   </a:t>
            </a:r>
            <a:endParaRPr lang="en-US" sz="1300" b="1" dirty="0">
              <a:effectLst>
                <a:outerShdw blurRad="38100" dist="38100" dir="2700000" algn="tl">
                  <a:srgbClr val="000000">
                    <a:alpha val="43137"/>
                  </a:srgbClr>
                </a:outerShdw>
              </a:effectLst>
            </a:endParaRPr>
          </a:p>
          <a:p>
            <a:pPr marL="0" indent="0">
              <a:buNone/>
            </a:pPr>
            <a:r>
              <a:rPr lang="en-US" b="1" dirty="0">
                <a:effectLst>
                  <a:outerShdw blurRad="38100" dist="38100" dir="2700000" algn="tl">
                    <a:srgbClr val="000000">
                      <a:alpha val="43137"/>
                    </a:srgbClr>
                  </a:outerShdw>
                </a:effectLst>
              </a:rPr>
              <a:t>If all you’re wanting to do is keep track of the kids or grandkids at the campground, GMRS or FRS may be a better match for your needs</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11</a:t>
            </a:fld>
            <a:endParaRPr lang="en-US"/>
          </a:p>
        </p:txBody>
      </p:sp>
    </p:spTree>
    <p:extLst>
      <p:ext uri="{BB962C8B-B14F-4D97-AF65-F5344CB8AC3E}">
        <p14:creationId xmlns:p14="http://schemas.microsoft.com/office/powerpoint/2010/main" val="270740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INSTRUCTOR INTRODUCTIONS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effectLst>
                  <a:outerShdw blurRad="38100" dist="38100" dir="2700000" algn="tl">
                    <a:srgbClr val="000000">
                      <a:alpha val="43137"/>
                    </a:srgbClr>
                  </a:outerShdw>
                </a:effectLst>
              </a:rPr>
              <a:t>Name – </a:t>
            </a:r>
            <a:r>
              <a:rPr lang="en-US" b="1" dirty="0" smtClean="0">
                <a:effectLst>
                  <a:outerShdw blurRad="38100" dist="38100" dir="2700000" algn="tl">
                    <a:srgbClr val="000000">
                      <a:alpha val="43137"/>
                    </a:srgbClr>
                  </a:outerShdw>
                </a:effectLst>
              </a:rPr>
              <a:t>CALL SIGN</a:t>
            </a:r>
          </a:p>
          <a:p>
            <a:pPr marL="0" indent="0">
              <a:buNone/>
            </a:pPr>
            <a:endParaRPr lang="en-US" b="1" dirty="0">
              <a:effectLst>
                <a:outerShdw blurRad="38100" dist="38100" dir="2700000" algn="tl">
                  <a:srgbClr val="000000">
                    <a:alpha val="43137"/>
                  </a:srgbClr>
                </a:outerShdw>
              </a:effectLst>
            </a:endParaRPr>
          </a:p>
          <a:p>
            <a:pPr marL="0" indent="0">
              <a:buNone/>
            </a:pPr>
            <a:r>
              <a:rPr lang="en-US" b="1" dirty="0">
                <a:effectLst>
                  <a:outerShdw blurRad="38100" dist="38100" dir="2700000" algn="tl">
                    <a:srgbClr val="000000">
                      <a:alpha val="43137"/>
                    </a:srgbClr>
                  </a:outerShdw>
                </a:effectLst>
              </a:rPr>
              <a:t>RADIO FREQUENCIES</a:t>
            </a:r>
          </a:p>
          <a:p>
            <a:pPr lvl="1"/>
            <a:endParaRPr lang="en-US" b="1" dirty="0">
              <a:effectLst>
                <a:outerShdw blurRad="38100" dist="38100" dir="2700000" algn="tl">
                  <a:srgbClr val="000000">
                    <a:alpha val="43137"/>
                  </a:srgbClr>
                </a:outerShdw>
              </a:effectLst>
            </a:endParaRPr>
          </a:p>
          <a:p>
            <a:pPr marL="0" indent="0">
              <a:buNone/>
            </a:pPr>
            <a:r>
              <a:rPr lang="en-US" b="1" dirty="0">
                <a:effectLst>
                  <a:outerShdw blurRad="38100" dist="38100" dir="2700000" algn="tl">
                    <a:srgbClr val="000000">
                      <a:alpha val="43137"/>
                    </a:srgbClr>
                  </a:outerShdw>
                </a:effectLst>
              </a:rPr>
              <a:t>PHONE NUMBER</a:t>
            </a:r>
          </a:p>
          <a:p>
            <a:pPr lvl="1"/>
            <a:r>
              <a:rPr lang="en-US" sz="2800" b="1" dirty="0">
                <a:solidFill>
                  <a:srgbClr val="FF0000"/>
                </a:solidFill>
                <a:effectLst>
                  <a:outerShdw blurRad="38100" dist="38100" dir="2700000" algn="tl">
                    <a:srgbClr val="000000">
                      <a:alpha val="43137"/>
                    </a:srgbClr>
                  </a:outerShdw>
                </a:effectLst>
              </a:rPr>
              <a:t>ANY SPECIAL INSTRUCTIONS</a:t>
            </a:r>
          </a:p>
          <a:p>
            <a:pPr marL="0" indent="0">
              <a:buNone/>
            </a:pPr>
            <a:endParaRPr lang="en-US" b="1" dirty="0">
              <a:effectLst>
                <a:outerShdw blurRad="38100" dist="38100" dir="2700000" algn="tl">
                  <a:srgbClr val="000000">
                    <a:alpha val="43137"/>
                  </a:srgbClr>
                </a:outerShdw>
              </a:effectLst>
            </a:endParaRPr>
          </a:p>
          <a:p>
            <a:pPr marL="0" indent="0">
              <a:buNone/>
            </a:pPr>
            <a:r>
              <a:rPr lang="en-US" b="1" dirty="0">
                <a:effectLst>
                  <a:outerShdw blurRad="38100" dist="38100" dir="2700000" algn="tl">
                    <a:srgbClr val="000000">
                      <a:alpha val="43137"/>
                    </a:srgbClr>
                  </a:outerShdw>
                </a:effectLst>
              </a:rPr>
              <a:t>EMAIL</a:t>
            </a:r>
          </a:p>
          <a:p>
            <a:pPr marL="0" indent="0">
              <a:buNone/>
            </a:pPr>
            <a:endParaRPr lang="en-US"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12</a:t>
            </a:fld>
            <a:endParaRPr lang="en-US">
              <a:solidFill>
                <a:prstClr val="white">
                  <a:tint val="75000"/>
                </a:prstClr>
              </a:solidFill>
            </a:endParaRPr>
          </a:p>
        </p:txBody>
      </p:sp>
    </p:spTree>
    <p:extLst>
      <p:ext uri="{BB962C8B-B14F-4D97-AF65-F5344CB8AC3E}">
        <p14:creationId xmlns:p14="http://schemas.microsoft.com/office/powerpoint/2010/main" val="884504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STUDENT INTRODUCTIONS</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b="1" dirty="0" smtClean="0">
                <a:effectLst>
                  <a:outerShdw blurRad="38100" dist="38100" dir="2700000" algn="tl">
                    <a:srgbClr val="000000">
                      <a:alpha val="43137"/>
                    </a:srgbClr>
                  </a:outerShdw>
                </a:effectLst>
              </a:rPr>
              <a:t>Your name?</a:t>
            </a:r>
          </a:p>
          <a:p>
            <a:pPr marL="0" indent="0" algn="ctr">
              <a:buNone/>
            </a:pPr>
            <a:endParaRPr lang="en-US"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Have you ever used a two way radio?</a:t>
            </a:r>
          </a:p>
          <a:p>
            <a:pPr marL="0" indent="0" algn="ctr">
              <a:buNone/>
            </a:pPr>
            <a:endParaRPr lang="en-US" b="1" dirty="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Why are you taking this course?</a:t>
            </a:r>
          </a:p>
          <a:p>
            <a:pPr marL="0" indent="0" algn="ctr">
              <a:buNone/>
            </a:pPr>
            <a:endParaRPr lang="en-US" b="1" dirty="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What do you know about ham radio?</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13</a:t>
            </a:fld>
            <a:endParaRPr lang="en-US">
              <a:solidFill>
                <a:prstClr val="white">
                  <a:tint val="75000"/>
                </a:prstClr>
              </a:solidFill>
            </a:endParaRPr>
          </a:p>
        </p:txBody>
      </p:sp>
    </p:spTree>
    <p:extLst>
      <p:ext uri="{BB962C8B-B14F-4D97-AF65-F5344CB8AC3E}">
        <p14:creationId xmlns:p14="http://schemas.microsoft.com/office/powerpoint/2010/main" val="1261708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COURSE OBJECTIVE</a:t>
            </a:r>
          </a:p>
        </p:txBody>
      </p:sp>
      <p:sp>
        <p:nvSpPr>
          <p:cNvPr id="3" name="Content Placeholder 2"/>
          <p:cNvSpPr>
            <a:spLocks noGrp="1"/>
          </p:cNvSpPr>
          <p:nvPr>
            <p:ph idx="1"/>
          </p:nvPr>
        </p:nvSpPr>
        <p:spPr/>
        <p:txBody>
          <a:bodyPr>
            <a:normAutofit/>
          </a:bodyPr>
          <a:lstStyle/>
          <a:p>
            <a:pPr marL="0" indent="0">
              <a:buNone/>
            </a:pPr>
            <a:r>
              <a:rPr lang="en-US" sz="3200" b="1" dirty="0" smtClean="0">
                <a:effectLst>
                  <a:outerShdw blurRad="38100" dist="38100" dir="2700000" algn="tl">
                    <a:srgbClr val="000000">
                      <a:alpha val="43137"/>
                    </a:srgbClr>
                  </a:outerShdw>
                </a:effectLst>
              </a:rPr>
              <a:t>Pass the Technician exam which is the entry level and authorizes you to operate an Amateur Radio (HAM) transmitter</a:t>
            </a:r>
            <a:endParaRPr lang="en-US" sz="3200" b="1" dirty="0">
              <a:effectLst>
                <a:outerShdw blurRad="38100" dist="38100" dir="2700000" algn="tl">
                  <a:srgbClr val="000000">
                    <a:alpha val="43137"/>
                  </a:srgbClr>
                </a:outerShdw>
              </a:effectLst>
            </a:endParaRPr>
          </a:p>
          <a:p>
            <a:pPr marL="0" indent="0">
              <a:buNone/>
            </a:pPr>
            <a:endParaRPr lang="en-US" sz="3200" b="1" dirty="0" smtClean="0">
              <a:effectLst>
                <a:outerShdw blurRad="38100" dist="38100" dir="2700000" algn="tl">
                  <a:srgbClr val="000000">
                    <a:alpha val="43137"/>
                  </a:srgbClr>
                </a:outerShdw>
              </a:effectLst>
            </a:endParaRPr>
          </a:p>
          <a:p>
            <a:pPr marL="0" indent="0">
              <a:buNone/>
            </a:pPr>
            <a:r>
              <a:rPr lang="en-US" sz="3200" b="1" dirty="0" smtClean="0">
                <a:effectLst>
                  <a:outerShdw blurRad="38100" dist="38100" dir="2700000" algn="tl">
                    <a:srgbClr val="000000">
                      <a:alpha val="43137"/>
                    </a:srgbClr>
                  </a:outerShdw>
                </a:effectLst>
              </a:rPr>
              <a:t>Pass the </a:t>
            </a:r>
            <a:r>
              <a:rPr lang="en-US" sz="3200" b="1" dirty="0">
                <a:effectLst>
                  <a:outerShdw blurRad="38100" dist="38100" dir="2700000" algn="tl">
                    <a:srgbClr val="000000">
                      <a:alpha val="43137"/>
                    </a:srgbClr>
                  </a:outerShdw>
                </a:effectLst>
              </a:rPr>
              <a:t>General </a:t>
            </a:r>
            <a:r>
              <a:rPr lang="en-US" sz="3200" b="1" dirty="0" smtClean="0">
                <a:effectLst>
                  <a:outerShdw blurRad="38100" dist="38100" dir="2700000" algn="tl">
                    <a:srgbClr val="000000">
                      <a:alpha val="43137"/>
                    </a:srgbClr>
                  </a:outerShdw>
                </a:effectLst>
              </a:rPr>
              <a:t>exam which </a:t>
            </a:r>
            <a:r>
              <a:rPr lang="en-US" sz="3200" b="1" dirty="0">
                <a:effectLst>
                  <a:outerShdw blurRad="38100" dist="38100" dir="2700000" algn="tl">
                    <a:srgbClr val="000000">
                      <a:alpha val="43137"/>
                    </a:srgbClr>
                  </a:outerShdw>
                </a:effectLst>
              </a:rPr>
              <a:t>expands the frequencies and equipment you can </a:t>
            </a:r>
            <a:r>
              <a:rPr lang="en-US" sz="3200" b="1" dirty="0" smtClean="0">
                <a:effectLst>
                  <a:outerShdw blurRad="38100" dist="38100" dir="2700000" algn="tl">
                    <a:srgbClr val="000000">
                      <a:alpha val="43137"/>
                    </a:srgbClr>
                  </a:outerShdw>
                </a:effectLst>
              </a:rPr>
              <a:t>use</a:t>
            </a:r>
            <a:endParaRPr lang="en-US" sz="32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14</a:t>
            </a:fld>
            <a:endParaRPr lang="en-US">
              <a:solidFill>
                <a:prstClr val="white">
                  <a:tint val="75000"/>
                </a:prstClr>
              </a:solidFill>
            </a:endParaRPr>
          </a:p>
        </p:txBody>
      </p:sp>
    </p:spTree>
    <p:extLst>
      <p:ext uri="{BB962C8B-B14F-4D97-AF65-F5344CB8AC3E}">
        <p14:creationId xmlns:p14="http://schemas.microsoft.com/office/powerpoint/2010/main" val="88111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a:t>COURSE OBJECTIVE</a:t>
            </a:r>
          </a:p>
        </p:txBody>
      </p:sp>
      <p:sp>
        <p:nvSpPr>
          <p:cNvPr id="3" name="Content Placeholder 2"/>
          <p:cNvSpPr>
            <a:spLocks noGrp="1"/>
          </p:cNvSpPr>
          <p:nvPr>
            <p:ph idx="1"/>
          </p:nvPr>
        </p:nvSpPr>
        <p:spPr/>
        <p:txBody>
          <a:bodyPr>
            <a:normAutofit/>
          </a:bodyPr>
          <a:lstStyle/>
          <a:p>
            <a:pPr marL="0" indent="0">
              <a:buNone/>
            </a:pPr>
            <a:r>
              <a:rPr lang="en-US" b="1" dirty="0" smtClean="0">
                <a:effectLst>
                  <a:outerShdw blurRad="38100" dist="38100" dir="2700000" algn="tl">
                    <a:srgbClr val="000000">
                      <a:alpha val="43137"/>
                    </a:srgbClr>
                  </a:outerShdw>
                </a:effectLst>
              </a:rPr>
              <a:t>If you come to class and study on your own</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YOU WILL PASS</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Many students pass both tests</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15</a:t>
            </a:fld>
            <a:endParaRPr lang="en-US">
              <a:solidFill>
                <a:prstClr val="white">
                  <a:tint val="75000"/>
                </a:prstClr>
              </a:solidFill>
            </a:endParaRPr>
          </a:p>
        </p:txBody>
      </p:sp>
    </p:spTree>
    <p:extLst>
      <p:ext uri="{BB962C8B-B14F-4D97-AF65-F5344CB8AC3E}">
        <p14:creationId xmlns:p14="http://schemas.microsoft.com/office/powerpoint/2010/main" val="395345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EXPECTATIONS</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effectLst>
                  <a:outerShdw blurRad="38100" dist="38100" dir="2700000" algn="tl">
                    <a:srgbClr val="000000">
                      <a:alpha val="43137"/>
                    </a:srgbClr>
                  </a:outerShdw>
                </a:effectLst>
              </a:rPr>
              <a:t>Class starts on time</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Be prepared for four to five hours per class, as scheduled.</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Read assigned material from both manuals BEFORE class and come ready to learn</a:t>
            </a: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PLEASE stay on topic!</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16</a:t>
            </a:fld>
            <a:endParaRPr lang="en-US"/>
          </a:p>
        </p:txBody>
      </p:sp>
    </p:spTree>
    <p:extLst>
      <p:ext uri="{BB962C8B-B14F-4D97-AF65-F5344CB8AC3E}">
        <p14:creationId xmlns:p14="http://schemas.microsoft.com/office/powerpoint/2010/main" val="128528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COURSE OVERVIEW</a:t>
            </a:r>
            <a:endParaRPr lang="en-US" dirty="0"/>
          </a:p>
        </p:txBody>
      </p:sp>
      <p:sp>
        <p:nvSpPr>
          <p:cNvPr id="3" name="Content Placeholder 2"/>
          <p:cNvSpPr>
            <a:spLocks noGrp="1"/>
          </p:cNvSpPr>
          <p:nvPr>
            <p:ph idx="1"/>
          </p:nvPr>
        </p:nvSpPr>
        <p:spPr>
          <a:xfrm>
            <a:off x="457200" y="1040130"/>
            <a:ext cx="8229600" cy="3931920"/>
          </a:xfrm>
        </p:spPr>
        <p:txBody>
          <a:bodyPr>
            <a:normAutofit fontScale="55000" lnSpcReduction="20000"/>
          </a:bodyPr>
          <a:lstStyle/>
          <a:p>
            <a:pPr marL="0" indent="0">
              <a:buNone/>
            </a:pPr>
            <a:r>
              <a:rPr lang="en-US" sz="4500" b="1" dirty="0" smtClean="0">
                <a:effectLst>
                  <a:outerShdw blurRad="38100" dist="38100" dir="2700000" algn="tl">
                    <a:srgbClr val="000000">
                      <a:alpha val="43137"/>
                    </a:srgbClr>
                  </a:outerShdw>
                </a:effectLst>
              </a:rPr>
              <a:t>SUBJECT</a:t>
            </a:r>
          </a:p>
          <a:p>
            <a:pPr marL="0" indent="0">
              <a:buNone/>
            </a:pPr>
            <a:endParaRPr lang="en-US" sz="2300" dirty="0">
              <a:effectLst>
                <a:outerShdw blurRad="38100" dist="38100" dir="2700000" algn="tl">
                  <a:srgbClr val="000000">
                    <a:alpha val="43137"/>
                  </a:srgbClr>
                </a:outerShdw>
              </a:effectLst>
            </a:endParaRPr>
          </a:p>
          <a:p>
            <a:pPr marL="320040" lvl="1" indent="0">
              <a:buNone/>
            </a:pPr>
            <a:r>
              <a:rPr lang="en-US" sz="4400" b="1" dirty="0" smtClean="0">
                <a:effectLst>
                  <a:outerShdw blurRad="38100" dist="38100" dir="2700000" algn="tl">
                    <a:srgbClr val="000000">
                      <a:alpha val="43137"/>
                    </a:srgbClr>
                  </a:outerShdw>
                </a:effectLst>
              </a:rPr>
              <a:t>Introduction</a:t>
            </a:r>
          </a:p>
          <a:p>
            <a:pPr marL="320040" lvl="1" indent="0">
              <a:buNone/>
            </a:pPr>
            <a:r>
              <a:rPr lang="en-US" sz="4400" b="1" dirty="0" smtClean="0">
                <a:effectLst>
                  <a:outerShdw blurRad="38100" dist="38100" dir="2700000" algn="tl">
                    <a:srgbClr val="000000">
                      <a:alpha val="43137"/>
                    </a:srgbClr>
                  </a:outerShdw>
                </a:effectLst>
              </a:rPr>
              <a:t>Safety</a:t>
            </a:r>
          </a:p>
          <a:p>
            <a:pPr marL="320040" lvl="1" indent="0">
              <a:buNone/>
            </a:pPr>
            <a:r>
              <a:rPr lang="en-US" sz="4400" b="1" dirty="0" smtClean="0">
                <a:effectLst>
                  <a:outerShdw blurRad="38100" dist="38100" dir="2700000" algn="tl">
                    <a:srgbClr val="000000">
                      <a:alpha val="43137"/>
                    </a:srgbClr>
                  </a:outerShdw>
                </a:effectLst>
              </a:rPr>
              <a:t>Basic electronics</a:t>
            </a:r>
          </a:p>
          <a:p>
            <a:pPr marL="320040" lvl="1" indent="0">
              <a:buNone/>
            </a:pPr>
            <a:r>
              <a:rPr lang="en-US" sz="4400" b="1" dirty="0" smtClean="0">
                <a:effectLst>
                  <a:outerShdw blurRad="38100" dist="38100" dir="2700000" algn="tl">
                    <a:srgbClr val="000000">
                      <a:alpha val="43137"/>
                    </a:srgbClr>
                  </a:outerShdw>
                </a:effectLst>
              </a:rPr>
              <a:t>Advanced components</a:t>
            </a:r>
          </a:p>
          <a:p>
            <a:pPr marL="320040" lvl="1" indent="0">
              <a:buNone/>
            </a:pPr>
            <a:r>
              <a:rPr lang="en-US" sz="4400" b="1" dirty="0" smtClean="0">
                <a:effectLst>
                  <a:outerShdw blurRad="38100" dist="38100" dir="2700000" algn="tl">
                    <a:srgbClr val="000000">
                      <a:alpha val="43137"/>
                    </a:srgbClr>
                  </a:outerShdw>
                </a:effectLst>
              </a:rPr>
              <a:t>Basic radio and waves</a:t>
            </a:r>
          </a:p>
          <a:p>
            <a:pPr marL="320040" lvl="1" indent="0">
              <a:buNone/>
            </a:pPr>
            <a:r>
              <a:rPr lang="en-US" sz="4400" b="1" dirty="0" smtClean="0">
                <a:effectLst>
                  <a:outerShdw blurRad="38100" dist="38100" dir="2700000" algn="tl">
                    <a:srgbClr val="000000">
                      <a:alpha val="43137"/>
                    </a:srgbClr>
                  </a:outerShdw>
                </a:effectLst>
              </a:rPr>
              <a:t>Antennas and propagation</a:t>
            </a:r>
          </a:p>
          <a:p>
            <a:pPr marL="320040" lvl="1" indent="0">
              <a:buNone/>
            </a:pPr>
            <a:r>
              <a:rPr lang="en-US" sz="4400" b="1" dirty="0" smtClean="0">
                <a:effectLst>
                  <a:outerShdw blurRad="38100" dist="38100" dir="2700000" algn="tl">
                    <a:srgbClr val="000000">
                      <a:alpha val="43137"/>
                    </a:srgbClr>
                  </a:outerShdw>
                </a:effectLst>
              </a:rPr>
              <a:t>Rules and regulations</a:t>
            </a:r>
          </a:p>
          <a:p>
            <a:pPr marL="320040" lvl="1" indent="0">
              <a:buNone/>
            </a:pPr>
            <a:r>
              <a:rPr lang="en-US" sz="4400" b="1" dirty="0" smtClean="0">
                <a:effectLst>
                  <a:outerShdw blurRad="38100" dist="38100" dir="2700000" algn="tl">
                    <a:srgbClr val="000000">
                      <a:alpha val="43137"/>
                    </a:srgbClr>
                  </a:outerShdw>
                </a:effectLst>
              </a:rPr>
              <a:t>Making contact</a:t>
            </a:r>
          </a:p>
          <a:p>
            <a:pPr marL="320040" lvl="1" indent="0">
              <a:buNone/>
            </a:pPr>
            <a:r>
              <a:rPr lang="en-US" sz="4400" b="1" dirty="0" smtClean="0">
                <a:effectLst>
                  <a:outerShdw blurRad="38100" dist="38100" dir="2700000" algn="tl">
                    <a:srgbClr val="000000">
                      <a:alpha val="43137"/>
                    </a:srgbClr>
                  </a:outerShdw>
                </a:effectLst>
              </a:rPr>
              <a:t>Testing session</a:t>
            </a:r>
          </a:p>
          <a:p>
            <a:pPr marL="0" indent="0">
              <a:buNone/>
            </a:pPr>
            <a:endParaRPr lang="en-US" sz="4500" dirty="0">
              <a:solidFill>
                <a:srgbClr val="FF0000"/>
              </a:solidFill>
              <a:effectLst>
                <a:outerShdw blurRad="38100" dist="38100" dir="2700000" algn="tl">
                  <a:srgbClr val="000000">
                    <a:alpha val="43137"/>
                  </a:srgbClr>
                </a:outerShdw>
              </a:effectLst>
            </a:endParaRPr>
          </a:p>
          <a:p>
            <a:pPr marL="0" indent="0">
              <a:buNone/>
            </a:pPr>
            <a:endParaRPr lang="en-US"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17</a:t>
            </a:fld>
            <a:endParaRPr lang="en-US">
              <a:solidFill>
                <a:prstClr val="white">
                  <a:tint val="75000"/>
                </a:prstClr>
              </a:solidFill>
            </a:endParaRPr>
          </a:p>
        </p:txBody>
      </p:sp>
    </p:spTree>
    <p:extLst>
      <p:ext uri="{BB962C8B-B14F-4D97-AF65-F5344CB8AC3E}">
        <p14:creationId xmlns:p14="http://schemas.microsoft.com/office/powerpoint/2010/main" val="81614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2901"/>
            <a:ext cx="9144000" cy="3143250"/>
          </a:xfrm>
        </p:spPr>
        <p:txBody>
          <a:bodyPr>
            <a:noAutofit/>
          </a:bodyPr>
          <a:lstStyle/>
          <a:p>
            <a:r>
              <a:rPr lang="en-US" sz="9600" dirty="0" smtClean="0"/>
              <a:t>HAM MANNERS</a:t>
            </a:r>
            <a:endParaRPr lang="en-US" sz="96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18</a:t>
            </a:fld>
            <a:endParaRPr lang="en-US">
              <a:solidFill>
                <a:prstClr val="white">
                  <a:tint val="75000"/>
                </a:prstClr>
              </a:solidFill>
            </a:endParaRPr>
          </a:p>
        </p:txBody>
      </p:sp>
    </p:spTree>
    <p:extLst>
      <p:ext uri="{BB962C8B-B14F-4D97-AF65-F5344CB8AC3E}">
        <p14:creationId xmlns:p14="http://schemas.microsoft.com/office/powerpoint/2010/main" val="1236354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HAM MANNERS</a:t>
            </a:r>
          </a:p>
        </p:txBody>
      </p:sp>
      <p:sp>
        <p:nvSpPr>
          <p:cNvPr id="3" name="Content Placeholder 2"/>
          <p:cNvSpPr>
            <a:spLocks noGrp="1"/>
          </p:cNvSpPr>
          <p:nvPr>
            <p:ph idx="1"/>
          </p:nvPr>
        </p:nvSpPr>
        <p:spPr>
          <a:xfrm>
            <a:off x="457200" y="914400"/>
            <a:ext cx="8229600" cy="3886200"/>
          </a:xfrm>
        </p:spPr>
        <p:txBody>
          <a:bodyPr>
            <a:normAutofit fontScale="92500"/>
          </a:bodyPr>
          <a:lstStyle/>
          <a:p>
            <a:pPr marL="0" indent="0">
              <a:buNone/>
            </a:pPr>
            <a:r>
              <a:rPr lang="en-US" sz="3500" b="1" dirty="0">
                <a:effectLst>
                  <a:outerShdw blurRad="38100" dist="38100" dir="2700000" algn="tl">
                    <a:srgbClr val="000000">
                      <a:alpha val="43137"/>
                    </a:srgbClr>
                  </a:outerShdw>
                </a:effectLst>
              </a:rPr>
              <a:t>Use the same manners in class as required when using your radio once licensed</a:t>
            </a:r>
            <a:r>
              <a:rPr lang="en-US" sz="3500" b="1" dirty="0" smtClean="0">
                <a:effectLst>
                  <a:outerShdw blurRad="38100" dist="38100" dir="2700000" algn="tl">
                    <a:srgbClr val="000000">
                      <a:alpha val="43137"/>
                    </a:srgbClr>
                  </a:outerShdw>
                </a:effectLst>
              </a:rPr>
              <a:t>.</a:t>
            </a:r>
            <a:endParaRPr lang="en-US" sz="1000" b="1" dirty="0">
              <a:effectLst>
                <a:outerShdw blurRad="38100" dist="38100" dir="2700000" algn="tl">
                  <a:srgbClr val="000000">
                    <a:alpha val="43137"/>
                  </a:srgbClr>
                </a:outerShdw>
              </a:effectLst>
            </a:endParaRP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sz="3500" b="1" dirty="0" smtClean="0">
                <a:effectLst>
                  <a:outerShdw blurRad="38100" dist="38100" dir="2700000" algn="tl">
                    <a:srgbClr val="000000">
                      <a:alpha val="43137"/>
                    </a:srgbClr>
                  </a:outerShdw>
                </a:effectLst>
              </a:rPr>
              <a:t>Inappropriate or vulgar language or stories will NOT be tolerated.</a:t>
            </a:r>
            <a:endParaRPr lang="en-US" sz="3500"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sz="3500" b="1" dirty="0" smtClean="0">
                <a:effectLst>
                  <a:outerShdw blurRad="38100" dist="38100" dir="2700000" algn="tl">
                    <a:srgbClr val="000000">
                      <a:alpha val="43137"/>
                    </a:srgbClr>
                  </a:outerShdw>
                </a:effectLst>
              </a:rPr>
              <a:t>Keep things related to the topic currently at hand.</a:t>
            </a:r>
            <a:endParaRPr lang="en-US" sz="35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19</a:t>
            </a:fld>
            <a:endParaRPr lang="en-US"/>
          </a:p>
        </p:txBody>
      </p:sp>
    </p:spTree>
    <p:extLst>
      <p:ext uri="{BB962C8B-B14F-4D97-AF65-F5344CB8AC3E}">
        <p14:creationId xmlns:p14="http://schemas.microsoft.com/office/powerpoint/2010/main" val="122811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71550"/>
            <a:ext cx="9144000" cy="2000249"/>
          </a:xfrm>
        </p:spPr>
        <p:txBody>
          <a:bodyPr>
            <a:noAutofit/>
          </a:bodyPr>
          <a:lstStyle/>
          <a:p>
            <a:r>
              <a:rPr lang="en-US" sz="7200" dirty="0" smtClean="0"/>
              <a:t>INTRODUCTION</a:t>
            </a:r>
            <a:endParaRPr lang="en-US" sz="72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20</a:t>
            </a:fld>
            <a:endParaRPr lang="en-US">
              <a:solidFill>
                <a:prstClr val="white">
                  <a:tint val="75000"/>
                </a:prstClr>
              </a:solidFill>
            </a:endParaRPr>
          </a:p>
        </p:txBody>
      </p:sp>
    </p:spTree>
    <p:extLst>
      <p:ext uri="{BB962C8B-B14F-4D97-AF65-F5344CB8AC3E}">
        <p14:creationId xmlns:p14="http://schemas.microsoft.com/office/powerpoint/2010/main" val="3976802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WHAT IS AMATEUR RADIO</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600" b="1" dirty="0" smtClean="0">
                <a:effectLst>
                  <a:outerShdw blurRad="38100" dist="38100" dir="2700000" algn="tl">
                    <a:srgbClr val="000000">
                      <a:alpha val="43137"/>
                    </a:srgbClr>
                  </a:outerShdw>
                </a:effectLst>
              </a:rPr>
              <a:t>Amateur (or HAM) radio is a radio service authorized by the Federal Communications Commission (FCC).</a:t>
            </a:r>
            <a:endParaRPr lang="en-US" sz="3600"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457200" lvl="2" indent="-274320"/>
            <a:r>
              <a:rPr lang="en-US" sz="3500" b="1" dirty="0">
                <a:effectLst>
                  <a:outerShdw blurRad="38100" dist="38100" dir="2700000" algn="tl">
                    <a:srgbClr val="000000">
                      <a:alpha val="43137"/>
                    </a:srgbClr>
                  </a:outerShdw>
                </a:effectLst>
              </a:rPr>
              <a:t>To encourage the advancement of the art and science of radio.</a:t>
            </a:r>
          </a:p>
          <a:p>
            <a:pPr marL="457200" lvl="2" indent="-274320"/>
            <a:endParaRPr lang="en-US" sz="3500" b="1" dirty="0">
              <a:effectLst>
                <a:outerShdw blurRad="38100" dist="38100" dir="2700000" algn="tl">
                  <a:srgbClr val="000000">
                    <a:alpha val="43137"/>
                  </a:srgbClr>
                </a:outerShdw>
              </a:effectLst>
            </a:endParaRPr>
          </a:p>
          <a:p>
            <a:pPr marL="457200" lvl="2" indent="-274320"/>
            <a:r>
              <a:rPr lang="en-US" sz="3500" b="1" dirty="0">
                <a:effectLst>
                  <a:outerShdw blurRad="38100" dist="38100" dir="2700000" algn="tl">
                    <a:srgbClr val="000000">
                      <a:alpha val="43137"/>
                    </a:srgbClr>
                  </a:outerShdw>
                </a:effectLst>
              </a:rPr>
              <a:t>To promote the development of an emergency communication capability to assist communities when needed.</a:t>
            </a:r>
          </a:p>
        </p:txBody>
      </p:sp>
      <p:sp>
        <p:nvSpPr>
          <p:cNvPr id="4" name="Slide Number Placeholder 3"/>
          <p:cNvSpPr>
            <a:spLocks noGrp="1"/>
          </p:cNvSpPr>
          <p:nvPr>
            <p:ph type="sldNum" sz="quarter" idx="12"/>
          </p:nvPr>
        </p:nvSpPr>
        <p:spPr/>
        <p:txBody>
          <a:bodyPr/>
          <a:lstStyle/>
          <a:p>
            <a:fld id="{8A50CD4D-2A72-498E-98BA-944F5E0E8C9C}" type="slidenum">
              <a:rPr lang="en-US" smtClean="0"/>
              <a:t>21</a:t>
            </a:fld>
            <a:endParaRPr lang="en-US"/>
          </a:p>
        </p:txBody>
      </p:sp>
    </p:spTree>
    <p:extLst>
      <p:ext uri="{BB962C8B-B14F-4D97-AF65-F5344CB8AC3E}">
        <p14:creationId xmlns:p14="http://schemas.microsoft.com/office/powerpoint/2010/main" val="271235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IS HAM RADIO DIFFERENT</a:t>
            </a:r>
          </a:p>
        </p:txBody>
      </p:sp>
      <p:sp>
        <p:nvSpPr>
          <p:cNvPr id="3" name="Content Placeholder 2"/>
          <p:cNvSpPr>
            <a:spLocks noGrp="1"/>
          </p:cNvSpPr>
          <p:nvPr>
            <p:ph idx="1"/>
          </p:nvPr>
        </p:nvSpPr>
        <p:spPr/>
        <p:txBody>
          <a:bodyPr>
            <a:normAutofit/>
          </a:bodyPr>
          <a:lstStyle/>
          <a:p>
            <a:r>
              <a:rPr lang="en-US" b="1" dirty="0">
                <a:effectLst>
                  <a:outerShdw blurRad="38100" dist="38100" dir="2700000" algn="tl">
                    <a:srgbClr val="000000">
                      <a:alpha val="43137"/>
                    </a:srgbClr>
                  </a:outerShdw>
                </a:effectLst>
              </a:rPr>
              <a:t>Many unlicensed radio services available.</a:t>
            </a:r>
          </a:p>
          <a:p>
            <a:r>
              <a:rPr lang="en-US" b="1" dirty="0">
                <a:effectLst>
                  <a:outerShdw blurRad="38100" dist="38100" dir="2700000" algn="tl">
                    <a:srgbClr val="000000">
                      <a:alpha val="43137"/>
                    </a:srgbClr>
                  </a:outerShdw>
                </a:effectLst>
              </a:rPr>
              <a:t>Ham radio is a licensed service:</a:t>
            </a:r>
          </a:p>
          <a:p>
            <a:pPr marL="768096" lvl="3" indent="-411480">
              <a:buClr>
                <a:schemeClr val="tx1">
                  <a:shade val="95000"/>
                </a:schemeClr>
              </a:buClr>
              <a:buSzPct val="65000"/>
              <a:buFont typeface="Wingdings 2"/>
              <a:buChar char=""/>
            </a:pPr>
            <a:r>
              <a:rPr lang="en-US" sz="2600" b="1" dirty="0">
                <a:effectLst>
                  <a:outerShdw blurRad="38100" dist="38100" dir="2700000" algn="tl">
                    <a:srgbClr val="000000">
                      <a:alpha val="43137"/>
                    </a:srgbClr>
                  </a:outerShdw>
                </a:effectLst>
              </a:rPr>
              <a:t>Fewer restrictions</a:t>
            </a:r>
          </a:p>
          <a:p>
            <a:pPr marL="768096" lvl="3" indent="-411480">
              <a:buClr>
                <a:schemeClr val="tx1">
                  <a:shade val="95000"/>
                </a:schemeClr>
              </a:buClr>
              <a:buSzPct val="65000"/>
              <a:buFont typeface="Wingdings 2"/>
              <a:buChar char=""/>
            </a:pPr>
            <a:r>
              <a:rPr lang="en-US" sz="2600" b="1" dirty="0">
                <a:effectLst>
                  <a:outerShdw blurRad="38100" dist="38100" dir="2700000" algn="tl">
                    <a:srgbClr val="000000">
                      <a:alpha val="43137"/>
                    </a:srgbClr>
                  </a:outerShdw>
                </a:effectLst>
              </a:rPr>
              <a:t>More frequencies (channels or bands to use)</a:t>
            </a:r>
          </a:p>
          <a:p>
            <a:pPr marL="768096" lvl="3" indent="-411480">
              <a:buClr>
                <a:schemeClr val="tx1">
                  <a:shade val="95000"/>
                </a:schemeClr>
              </a:buClr>
              <a:buSzPct val="65000"/>
              <a:buFont typeface="Wingdings 2"/>
              <a:buChar char=""/>
            </a:pPr>
            <a:r>
              <a:rPr lang="en-US" sz="2600" b="1" dirty="0">
                <a:effectLst>
                  <a:outerShdw blurRad="38100" dist="38100" dir="2700000" algn="tl">
                    <a:srgbClr val="000000">
                      <a:alpha val="43137"/>
                    </a:srgbClr>
                  </a:outerShdw>
                </a:effectLst>
              </a:rPr>
              <a:t>More power (improves range and quality)</a:t>
            </a:r>
          </a:p>
          <a:p>
            <a:pPr marL="768096" lvl="3" indent="-411480">
              <a:buClr>
                <a:schemeClr val="tx1">
                  <a:shade val="95000"/>
                </a:schemeClr>
              </a:buClr>
              <a:buSzPct val="65000"/>
              <a:buFont typeface="Wingdings 2"/>
              <a:buChar char=""/>
            </a:pPr>
            <a:r>
              <a:rPr lang="en-US" sz="2600" b="1" dirty="0">
                <a:effectLst>
                  <a:outerShdw blurRad="38100" dist="38100" dir="2700000" algn="tl">
                    <a:srgbClr val="000000">
                      <a:alpha val="43137"/>
                    </a:srgbClr>
                  </a:outerShdw>
                </a:effectLst>
              </a:rPr>
              <a:t>More ways to </a:t>
            </a:r>
            <a:r>
              <a:rPr lang="en-US" sz="2600" b="1" dirty="0" smtClean="0">
                <a:effectLst>
                  <a:outerShdw blurRad="38100" dist="38100" dir="2700000" algn="tl">
                    <a:srgbClr val="000000">
                      <a:alpha val="43137"/>
                    </a:srgbClr>
                  </a:outerShdw>
                </a:effectLst>
              </a:rPr>
              <a:t>communicate</a:t>
            </a:r>
            <a:endParaRPr lang="en-US" sz="26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22</a:t>
            </a:fld>
            <a:endParaRPr lang="en-US"/>
          </a:p>
        </p:txBody>
      </p:sp>
    </p:spTree>
    <p:extLst>
      <p:ext uri="{BB962C8B-B14F-4D97-AF65-F5344CB8AC3E}">
        <p14:creationId xmlns:p14="http://schemas.microsoft.com/office/powerpoint/2010/main" val="29886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2800" dirty="0" smtClean="0"/>
              <a:t>MORE PRIVILEGE = MORE RESPONSIBILITY</a:t>
            </a:r>
            <a:endParaRPr lang="en-US" sz="2800" dirty="0"/>
          </a:p>
        </p:txBody>
      </p:sp>
      <p:sp>
        <p:nvSpPr>
          <p:cNvPr id="3" name="Content Placeholder 2"/>
          <p:cNvSpPr>
            <a:spLocks noGrp="1"/>
          </p:cNvSpPr>
          <p:nvPr>
            <p:ph idx="1"/>
          </p:nvPr>
        </p:nvSpPr>
        <p:spPr>
          <a:xfrm>
            <a:off x="457200" y="914400"/>
            <a:ext cx="8229600" cy="4057650"/>
          </a:xfrm>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Because ham radios are much more capable and have more potential to interfere with other radio services.</a:t>
            </a:r>
          </a:p>
          <a:p>
            <a:pPr marL="0" indent="0" algn="ctr">
              <a:buNone/>
            </a:pPr>
            <a:r>
              <a:rPr lang="en-US" sz="2600" b="1" dirty="0" smtClean="0">
                <a:effectLst>
                  <a:outerShdw blurRad="38100" dist="38100" dir="2700000" algn="tl">
                    <a:srgbClr val="000000">
                      <a:alpha val="43137"/>
                    </a:srgbClr>
                  </a:outerShdw>
                </a:effectLst>
              </a:rPr>
              <a:t>  &amp;</a:t>
            </a:r>
            <a:endParaRPr lang="en-US" sz="26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Because ham radios have unlimited reach. Literally around the planet and into space.</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FCC authorization is required to ensure operators are qualified to operate ham equipment safely, appropriately, and within the regulations.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That’s why you’re here.</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23</a:t>
            </a:fld>
            <a:endParaRPr lang="en-US"/>
          </a:p>
        </p:txBody>
      </p:sp>
    </p:spTree>
    <p:extLst>
      <p:ext uri="{BB962C8B-B14F-4D97-AF65-F5344CB8AC3E}">
        <p14:creationId xmlns:p14="http://schemas.microsoft.com/office/powerpoint/2010/main" val="207961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3200" dirty="0" smtClean="0"/>
              <a:t>STEPS TO OBTAINING YOUR LICENSES</a:t>
            </a:r>
            <a:endParaRPr lang="en-US" sz="3200" dirty="0"/>
          </a:p>
        </p:txBody>
      </p:sp>
      <p:sp>
        <p:nvSpPr>
          <p:cNvPr id="3" name="Content Placeholder 2"/>
          <p:cNvSpPr>
            <a:spLocks noGrp="1"/>
          </p:cNvSpPr>
          <p:nvPr>
            <p:ph idx="1"/>
          </p:nvPr>
        </p:nvSpPr>
        <p:spPr>
          <a:xfrm>
            <a:off x="457200" y="1200150"/>
            <a:ext cx="8382000" cy="3531870"/>
          </a:xfrm>
        </p:spPr>
        <p:txBody>
          <a:bodyPr>
            <a:normAutofit/>
          </a:bodyPr>
          <a:lstStyle/>
          <a:p>
            <a:pPr marL="0" indent="0">
              <a:buNone/>
            </a:pPr>
            <a:r>
              <a:rPr lang="en-US" b="1" dirty="0" smtClean="0">
                <a:effectLst>
                  <a:outerShdw blurRad="38100" dist="38100" dir="2700000" algn="tl">
                    <a:srgbClr val="000000">
                      <a:alpha val="43137"/>
                    </a:srgbClr>
                  </a:outerShdw>
                </a:effectLst>
              </a:rPr>
              <a:t>Study the material in the manuals.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During class you will see study references to the manuals.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457200" lvl="2" indent="-274320">
              <a:lnSpc>
                <a:spcPct val="90000"/>
              </a:lnSpc>
            </a:pPr>
            <a:r>
              <a:rPr lang="en-US" sz="2800" b="1" dirty="0">
                <a:effectLst>
                  <a:outerShdw blurRad="38100" dist="38100" dir="2700000" algn="tl">
                    <a:srgbClr val="000000">
                      <a:alpha val="43137"/>
                    </a:srgbClr>
                  </a:outerShdw>
                </a:effectLst>
              </a:rPr>
              <a:t>Tech manual chapters begin with “T”</a:t>
            </a:r>
          </a:p>
          <a:p>
            <a:pPr marL="457200" lvl="2" indent="-274320">
              <a:lnSpc>
                <a:spcPct val="90000"/>
              </a:lnSpc>
            </a:pPr>
            <a:r>
              <a:rPr lang="en-US" sz="2800" b="1" dirty="0">
                <a:effectLst>
                  <a:outerShdw blurRad="38100" dist="38100" dir="2700000" algn="tl">
                    <a:srgbClr val="000000">
                      <a:alpha val="43137"/>
                    </a:srgbClr>
                  </a:outerShdw>
                </a:effectLst>
              </a:rPr>
              <a:t>General manual chapters begin with “G”</a:t>
            </a:r>
          </a:p>
          <a:p>
            <a:pPr marL="0" indent="0">
              <a:buNone/>
            </a:pPr>
            <a:r>
              <a:rPr lang="en-US" sz="1000" b="1" dirty="0">
                <a:effectLst>
                  <a:outerShdw blurRad="38100" dist="38100" dir="2700000" algn="tl">
                    <a:srgbClr val="000000">
                      <a:alpha val="43137"/>
                    </a:srgbClr>
                  </a:outerShdw>
                </a:effectLst>
              </a:rPr>
              <a:t> </a:t>
            </a:r>
            <a:r>
              <a:rPr lang="en-US" sz="1000" b="1" dirty="0" smtClean="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Review the questions in the back of BOTH books</a:t>
            </a:r>
          </a:p>
          <a:p>
            <a:pPr marL="457200" lvl="2" indent="-57150"/>
            <a:endParaRPr lang="en-US" sz="3200" b="1" dirty="0"/>
          </a:p>
        </p:txBody>
      </p:sp>
      <p:sp>
        <p:nvSpPr>
          <p:cNvPr id="4" name="Slide Number Placeholder 3"/>
          <p:cNvSpPr>
            <a:spLocks noGrp="1"/>
          </p:cNvSpPr>
          <p:nvPr>
            <p:ph type="sldNum" sz="quarter" idx="12"/>
          </p:nvPr>
        </p:nvSpPr>
        <p:spPr/>
        <p:txBody>
          <a:bodyPr/>
          <a:lstStyle/>
          <a:p>
            <a:fld id="{8A50CD4D-2A72-498E-98BA-944F5E0E8C9C}" type="slidenum">
              <a:rPr lang="en-US" smtClean="0"/>
              <a:t>24</a:t>
            </a:fld>
            <a:endParaRPr lang="en-US"/>
          </a:p>
        </p:txBody>
      </p:sp>
    </p:spTree>
    <p:extLst>
      <p:ext uri="{BB962C8B-B14F-4D97-AF65-F5344CB8AC3E}">
        <p14:creationId xmlns:p14="http://schemas.microsoft.com/office/powerpoint/2010/main" val="12697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sz="3600" dirty="0"/>
              <a:t>STEPS TO OBTAINING YOUR </a:t>
            </a:r>
            <a:r>
              <a:rPr lang="en-US" sz="3600" dirty="0" smtClean="0"/>
              <a:t>LICENSES</a:t>
            </a:r>
            <a:br>
              <a:rPr lang="en-US" sz="3600" dirty="0" smtClean="0"/>
            </a:br>
            <a:r>
              <a:rPr lang="en-US" dirty="0" smtClean="0"/>
              <a:t>(</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047750"/>
            <a:ext cx="8229600" cy="4229100"/>
          </a:xfrm>
        </p:spPr>
        <p:txBody>
          <a:bodyPr>
            <a:normAutofit fontScale="92500" lnSpcReduction="10000"/>
          </a:bodyPr>
          <a:lstStyle/>
          <a:p>
            <a:pPr marL="0" indent="0">
              <a:buNone/>
            </a:pPr>
            <a:r>
              <a:rPr lang="en-US" sz="1000" b="1" dirty="0" smtClean="0"/>
              <a:t>  </a:t>
            </a:r>
          </a:p>
          <a:p>
            <a:pPr marL="0" indent="0">
              <a:buNone/>
            </a:pPr>
            <a:r>
              <a:rPr lang="en-US" b="1" dirty="0" smtClean="0">
                <a:effectLst>
                  <a:outerShdw blurRad="38100" dist="38100" dir="2700000" algn="tl">
                    <a:srgbClr val="000000">
                      <a:alpha val="43137"/>
                    </a:srgbClr>
                  </a:outerShdw>
                </a:effectLst>
              </a:rPr>
              <a:t>Take interactive practice tests through:</a:t>
            </a:r>
          </a:p>
          <a:p>
            <a:pPr marL="457200" lvl="2" indent="-274320"/>
            <a:r>
              <a:rPr lang="en-US" sz="3200" b="1" dirty="0" smtClean="0">
                <a:effectLst>
                  <a:outerShdw blurRad="38100" dist="38100" dir="2700000" algn="tl">
                    <a:srgbClr val="000000">
                      <a:alpha val="43137"/>
                    </a:srgbClr>
                  </a:outerShdw>
                </a:effectLst>
              </a:rPr>
              <a:t>HamStudy.org</a:t>
            </a:r>
          </a:p>
          <a:p>
            <a:pPr marL="457200" lvl="2" indent="-274320"/>
            <a:r>
              <a:rPr lang="en-US" sz="3200" b="1" dirty="0" smtClean="0">
                <a:effectLst>
                  <a:outerShdw blurRad="38100" dist="38100" dir="2700000" algn="tl">
                    <a:srgbClr val="000000">
                      <a:alpha val="43137"/>
                    </a:srgbClr>
                  </a:outerShdw>
                </a:effectLst>
              </a:rPr>
              <a:t>QRZ.com</a:t>
            </a:r>
          </a:p>
          <a:p>
            <a:pPr marL="457200" lvl="2" indent="-274320"/>
            <a:r>
              <a:rPr lang="en-US" sz="3200" b="1" dirty="0" smtClean="0">
                <a:effectLst>
                  <a:outerShdw blurRad="38100" dist="38100" dir="2700000" algn="tl">
                    <a:srgbClr val="000000">
                      <a:alpha val="43137"/>
                    </a:srgbClr>
                  </a:outerShdw>
                </a:effectLst>
              </a:rPr>
              <a:t>ARRL.org</a:t>
            </a:r>
            <a:endParaRPr lang="en-US" sz="3200" b="1" dirty="0">
              <a:effectLst>
                <a:outerShdw blurRad="38100" dist="38100" dir="2700000" algn="tl">
                  <a:srgbClr val="000000">
                    <a:alpha val="43137"/>
                  </a:srgbClr>
                </a:outerShdw>
              </a:effectLst>
            </a:endParaRP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Pass a 35 question proctored test for TECHNICIAN</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Pass a 35 question proctored test for GENERAL</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NO MORSE CODE REQUIRED</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25</a:t>
            </a:fld>
            <a:endParaRPr lang="en-US"/>
          </a:p>
        </p:txBody>
      </p:sp>
    </p:spTree>
    <p:extLst>
      <p:ext uri="{BB962C8B-B14F-4D97-AF65-F5344CB8AC3E}">
        <p14:creationId xmlns:p14="http://schemas.microsoft.com/office/powerpoint/2010/main" val="72350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81000" y="1200150"/>
            <a:ext cx="8382000" cy="3657600"/>
          </a:xfrm>
        </p:spPr>
        <p:txBody>
          <a:bodyPr>
            <a:normAutofit fontScale="77500" lnSpcReduction="20000"/>
          </a:bodyPr>
          <a:lstStyle/>
          <a:p>
            <a:pPr marL="0" indent="0" algn="ctr">
              <a:buNone/>
            </a:pPr>
            <a:r>
              <a:rPr lang="en-US" sz="1200" b="1" dirty="0" smtClean="0">
                <a:effectLst>
                  <a:outerShdw blurRad="38100" dist="38100" dir="2700000" algn="tl">
                    <a:srgbClr val="000000">
                      <a:alpha val="43137"/>
                    </a:srgbClr>
                  </a:outerShdw>
                </a:effectLst>
              </a:rPr>
              <a:t>  </a:t>
            </a:r>
          </a:p>
          <a:p>
            <a:pPr marL="0" indent="0" algn="ctr">
              <a:buNone/>
            </a:pPr>
            <a:r>
              <a:rPr lang="en-US" sz="8000" b="1" dirty="0" smtClean="0">
                <a:effectLst>
                  <a:outerShdw blurRad="38100" dist="38100" dir="2700000" algn="tl">
                    <a:srgbClr val="000000">
                      <a:alpha val="43137"/>
                    </a:srgbClr>
                  </a:outerShdw>
                </a:effectLst>
              </a:rPr>
              <a:t>THE BAD NEWS</a:t>
            </a:r>
          </a:p>
          <a:p>
            <a:pPr marL="0" indent="0">
              <a:buNone/>
            </a:pPr>
            <a:endParaRPr lang="en-US" dirty="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The tests are closed book</a:t>
            </a:r>
          </a:p>
          <a:p>
            <a:pPr marL="0" indent="0" algn="ctr">
              <a:buNone/>
            </a:pPr>
            <a:r>
              <a:rPr lang="en-US" b="1" dirty="0" smtClean="0">
                <a:effectLst>
                  <a:outerShdw blurRad="38100" dist="38100" dir="2700000" algn="tl">
                    <a:srgbClr val="000000">
                      <a:alpha val="43137"/>
                    </a:srgbClr>
                  </a:outerShdw>
                </a:effectLst>
              </a:rPr>
              <a:t>No cell phones</a:t>
            </a:r>
          </a:p>
          <a:p>
            <a:pPr marL="0" indent="0" algn="ctr">
              <a:buNone/>
            </a:pPr>
            <a:endParaRPr lang="en-US" b="1" dirty="0">
              <a:effectLst>
                <a:outerShdw blurRad="38100" dist="38100" dir="2700000" algn="tl">
                  <a:srgbClr val="000000">
                    <a:alpha val="43137"/>
                  </a:srgbClr>
                </a:outerShdw>
              </a:effectLst>
            </a:endParaRPr>
          </a:p>
          <a:p>
            <a:pPr marL="0" indent="0" algn="ctr">
              <a:buNone/>
            </a:pPr>
            <a:r>
              <a:rPr lang="en-US" sz="8000" b="1" dirty="0">
                <a:effectLst>
                  <a:outerShdw blurRad="38100" dist="38100" dir="2700000" algn="tl">
                    <a:srgbClr val="000000">
                      <a:alpha val="43137"/>
                    </a:srgbClr>
                  </a:outerShdw>
                </a:effectLst>
              </a:rPr>
              <a:t>NO NOTES</a:t>
            </a:r>
          </a:p>
        </p:txBody>
      </p:sp>
      <p:sp>
        <p:nvSpPr>
          <p:cNvPr id="4" name="Slide Number Placeholder 3"/>
          <p:cNvSpPr>
            <a:spLocks noGrp="1"/>
          </p:cNvSpPr>
          <p:nvPr>
            <p:ph type="sldNum" sz="quarter" idx="12"/>
          </p:nvPr>
        </p:nvSpPr>
        <p:spPr/>
        <p:txBody>
          <a:bodyPr/>
          <a:lstStyle/>
          <a:p>
            <a:fld id="{8A50CD4D-2A72-498E-98BA-944F5E0E8C9C}" type="slidenum">
              <a:rPr lang="en-US" smtClean="0"/>
              <a:t>26</a:t>
            </a:fld>
            <a:endParaRPr lang="en-US"/>
          </a:p>
        </p:txBody>
      </p:sp>
    </p:spTree>
    <p:extLst>
      <p:ext uri="{BB962C8B-B14F-4D97-AF65-F5344CB8AC3E}">
        <p14:creationId xmlns:p14="http://schemas.microsoft.com/office/powerpoint/2010/main" val="29035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8600" y="1200150"/>
            <a:ext cx="8763000" cy="3531870"/>
          </a:xfrm>
        </p:spPr>
        <p:txBody>
          <a:bodyPr>
            <a:normAutofit fontScale="62500" lnSpcReduction="20000"/>
          </a:bodyPr>
          <a:lstStyle/>
          <a:p>
            <a:pPr marL="0" indent="0" algn="ctr">
              <a:buNone/>
            </a:pPr>
            <a:r>
              <a:rPr lang="en-US" sz="8000" b="1" dirty="0" smtClean="0">
                <a:effectLst>
                  <a:outerShdw blurRad="38100" dist="38100" dir="2700000" algn="tl">
                    <a:srgbClr val="000000">
                      <a:alpha val="43137"/>
                    </a:srgbClr>
                  </a:outerShdw>
                </a:effectLst>
              </a:rPr>
              <a:t>THE GOOD NEWS</a:t>
            </a:r>
          </a:p>
          <a:p>
            <a:pPr marL="0" indent="0">
              <a:buNone/>
            </a:pPr>
            <a:endParaRPr lang="en-US" sz="900" dirty="0">
              <a:effectLst>
                <a:outerShdw blurRad="38100" dist="38100" dir="2700000" algn="tl">
                  <a:srgbClr val="000000">
                    <a:alpha val="43137"/>
                  </a:srgbClr>
                </a:outerShdw>
              </a:effectLst>
            </a:endParaRPr>
          </a:p>
          <a:p>
            <a:pPr marL="0" indent="0">
              <a:buNone/>
            </a:pPr>
            <a:r>
              <a:rPr lang="en-US" sz="3000" b="1" dirty="0" smtClean="0">
                <a:effectLst>
                  <a:outerShdw blurRad="38100" dist="38100" dir="2700000" algn="tl">
                    <a:srgbClr val="000000">
                      <a:alpha val="43137"/>
                    </a:srgbClr>
                  </a:outerShdw>
                </a:effectLst>
              </a:rPr>
              <a:t>We have:</a:t>
            </a:r>
          </a:p>
          <a:p>
            <a:pPr marL="457200" lvl="2" indent="-274320">
              <a:lnSpc>
                <a:spcPct val="110000"/>
              </a:lnSpc>
            </a:pPr>
            <a:r>
              <a:rPr lang="en-US" sz="3700" b="1" dirty="0">
                <a:effectLst>
                  <a:outerShdw blurRad="38100" dist="38100" dir="2700000" algn="tl">
                    <a:srgbClr val="000000">
                      <a:alpha val="43137"/>
                    </a:srgbClr>
                  </a:outerShdw>
                </a:effectLst>
              </a:rPr>
              <a:t>Every question you could be asked</a:t>
            </a:r>
          </a:p>
          <a:p>
            <a:pPr marL="457200" lvl="2" indent="-274320">
              <a:lnSpc>
                <a:spcPct val="110000"/>
              </a:lnSpc>
            </a:pPr>
            <a:r>
              <a:rPr lang="en-US" sz="3700" b="1" dirty="0">
                <a:effectLst>
                  <a:outerShdw blurRad="38100" dist="38100" dir="2700000" algn="tl">
                    <a:srgbClr val="000000">
                      <a:alpha val="43137"/>
                    </a:srgbClr>
                  </a:outerShdw>
                </a:effectLst>
              </a:rPr>
              <a:t>All the wrong </a:t>
            </a:r>
            <a:r>
              <a:rPr lang="en-US" sz="3700" b="1" dirty="0" smtClean="0">
                <a:effectLst>
                  <a:outerShdw blurRad="38100" dist="38100" dir="2700000" algn="tl">
                    <a:srgbClr val="000000">
                      <a:alpha val="43137"/>
                    </a:srgbClr>
                  </a:outerShdw>
                </a:effectLst>
              </a:rPr>
              <a:t>answers</a:t>
            </a:r>
            <a:endParaRPr lang="en-US" sz="3700" b="1" dirty="0">
              <a:effectLst>
                <a:outerShdw blurRad="38100" dist="38100" dir="2700000" algn="tl">
                  <a:srgbClr val="000000">
                    <a:alpha val="43137"/>
                  </a:srgbClr>
                </a:outerShdw>
              </a:effectLst>
            </a:endParaRPr>
          </a:p>
          <a:p>
            <a:pPr marL="457200" lvl="2" indent="-274320">
              <a:lnSpc>
                <a:spcPct val="110000"/>
              </a:lnSpc>
            </a:pPr>
            <a:r>
              <a:rPr lang="en-US" sz="3700" b="1" dirty="0" smtClean="0">
                <a:effectLst>
                  <a:outerShdw blurRad="38100" dist="38100" dir="2700000" algn="tl">
                    <a:srgbClr val="000000">
                      <a:alpha val="43137"/>
                    </a:srgbClr>
                  </a:outerShdw>
                </a:effectLst>
              </a:rPr>
              <a:t>Better yet All </a:t>
            </a:r>
            <a:r>
              <a:rPr lang="en-US" sz="3700" b="1" dirty="0">
                <a:effectLst>
                  <a:outerShdw blurRad="38100" dist="38100" dir="2700000" algn="tl">
                    <a:srgbClr val="000000">
                      <a:alpha val="43137"/>
                    </a:srgbClr>
                  </a:outerShdw>
                </a:effectLst>
              </a:rPr>
              <a:t>the correct answers</a:t>
            </a:r>
          </a:p>
          <a:p>
            <a:pPr marL="457200" lvl="2" indent="-274320">
              <a:lnSpc>
                <a:spcPct val="110000"/>
              </a:lnSpc>
            </a:pPr>
            <a:r>
              <a:rPr lang="en-US" sz="3700" b="1" dirty="0" smtClean="0">
                <a:effectLst>
                  <a:outerShdw blurRad="38100" dist="38100" dir="2700000" algn="tl">
                    <a:srgbClr val="000000">
                      <a:alpha val="43137"/>
                    </a:srgbClr>
                  </a:outerShdw>
                </a:effectLst>
              </a:rPr>
              <a:t>Everything </a:t>
            </a:r>
            <a:r>
              <a:rPr lang="en-US" sz="3700" b="1" dirty="0">
                <a:effectLst>
                  <a:outerShdw blurRad="38100" dist="38100" dir="2700000" algn="tl">
                    <a:srgbClr val="000000">
                      <a:alpha val="43137"/>
                    </a:srgbClr>
                  </a:outerShdw>
                </a:effectLst>
              </a:rPr>
              <a:t>you may see on your </a:t>
            </a:r>
            <a:r>
              <a:rPr lang="en-US" sz="3700" b="1" dirty="0" smtClean="0">
                <a:effectLst>
                  <a:outerShdw blurRad="38100" dist="38100" dir="2700000" algn="tl">
                    <a:srgbClr val="000000">
                      <a:alpha val="43137"/>
                    </a:srgbClr>
                  </a:outerShdw>
                </a:effectLst>
              </a:rPr>
              <a:t>tests</a:t>
            </a:r>
          </a:p>
          <a:p>
            <a:pPr marL="457200" lvl="2" indent="-274320">
              <a:lnSpc>
                <a:spcPct val="110000"/>
              </a:lnSpc>
            </a:pPr>
            <a:endParaRPr lang="en-US" sz="1600" b="1" dirty="0" smtClean="0">
              <a:effectLst>
                <a:outerShdw blurRad="38100" dist="38100" dir="2700000" algn="tl">
                  <a:srgbClr val="000000">
                    <a:alpha val="43137"/>
                  </a:srgbClr>
                </a:outerShdw>
              </a:effectLst>
            </a:endParaRPr>
          </a:p>
          <a:p>
            <a:pPr marL="0" lvl="1" indent="0">
              <a:lnSpc>
                <a:spcPct val="110000"/>
              </a:lnSpc>
              <a:buNone/>
            </a:pPr>
            <a:r>
              <a:rPr lang="en-US" sz="3900" b="1" dirty="0" smtClean="0">
                <a:effectLst>
                  <a:outerShdw blurRad="38100" dist="38100" dir="2700000" algn="tl">
                    <a:srgbClr val="000000">
                      <a:alpha val="43137"/>
                    </a:srgbClr>
                  </a:outerShdw>
                </a:effectLst>
              </a:rPr>
              <a:t>Verified </a:t>
            </a:r>
            <a:r>
              <a:rPr lang="en-US" sz="3900" b="1" dirty="0">
                <a:effectLst>
                  <a:outerShdw blurRad="38100" dist="38100" dir="2700000" algn="tl">
                    <a:srgbClr val="000000">
                      <a:alpha val="43137"/>
                    </a:srgbClr>
                  </a:outerShdw>
                </a:effectLst>
              </a:rPr>
              <a:t>cleared memory calculators are allowed</a:t>
            </a:r>
          </a:p>
        </p:txBody>
      </p:sp>
      <p:sp>
        <p:nvSpPr>
          <p:cNvPr id="4" name="Slide Number Placeholder 3"/>
          <p:cNvSpPr>
            <a:spLocks noGrp="1"/>
          </p:cNvSpPr>
          <p:nvPr>
            <p:ph type="sldNum" sz="quarter" idx="12"/>
          </p:nvPr>
        </p:nvSpPr>
        <p:spPr/>
        <p:txBody>
          <a:bodyPr/>
          <a:lstStyle/>
          <a:p>
            <a:fld id="{8A50CD4D-2A72-498E-98BA-944F5E0E8C9C}" type="slidenum">
              <a:rPr lang="en-US" smtClean="0"/>
              <a:t>27</a:t>
            </a:fld>
            <a:endParaRPr lang="en-US"/>
          </a:p>
        </p:txBody>
      </p:sp>
    </p:spTree>
    <p:extLst>
      <p:ext uri="{BB962C8B-B14F-4D97-AF65-F5344CB8AC3E}">
        <p14:creationId xmlns:p14="http://schemas.microsoft.com/office/powerpoint/2010/main" val="422208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5000" dirty="0" smtClean="0">
                <a:ln>
                  <a:noFill/>
                </a:ln>
                <a:solidFill>
                  <a:prstClr val="white"/>
                </a:solidFill>
                <a:effectLst>
                  <a:outerShdw blurRad="38100" dist="38100" dir="2700000" algn="tl">
                    <a:srgbClr val="000000">
                      <a:alpha val="43137"/>
                    </a:srgbClr>
                  </a:outerShdw>
                </a:effectLst>
                <a:latin typeface="Book Antiqua"/>
                <a:ea typeface="+mn-ea"/>
                <a:cs typeface="+mn-cs"/>
              </a:rPr>
              <a:t/>
            </a:r>
            <a:br>
              <a:rPr lang="en-US" sz="5000" dirty="0" smtClean="0">
                <a:ln>
                  <a:noFill/>
                </a:ln>
                <a:solidFill>
                  <a:prstClr val="white"/>
                </a:solidFill>
                <a:effectLst>
                  <a:outerShdw blurRad="38100" dist="38100" dir="2700000" algn="tl">
                    <a:srgbClr val="000000">
                      <a:alpha val="43137"/>
                    </a:srgbClr>
                  </a:outerShdw>
                </a:effectLst>
                <a:latin typeface="Book Antiqua"/>
                <a:ea typeface="+mn-ea"/>
                <a:cs typeface="+mn-cs"/>
              </a:rPr>
            </a:br>
            <a:r>
              <a:rPr lang="en-US" sz="5000" dirty="0" smtClean="0">
                <a:ln>
                  <a:noFill/>
                </a:ln>
                <a:solidFill>
                  <a:prstClr val="white"/>
                </a:solidFill>
                <a:effectLst>
                  <a:outerShdw blurRad="38100" dist="38100" dir="2700000" algn="tl">
                    <a:srgbClr val="000000">
                      <a:alpha val="43137"/>
                    </a:srgbClr>
                  </a:outerShdw>
                </a:effectLst>
                <a:latin typeface="Book Antiqua"/>
                <a:ea typeface="+mn-ea"/>
                <a:cs typeface="+mn-cs"/>
              </a:rPr>
              <a:t>WE’RE </a:t>
            </a:r>
            <a:r>
              <a:rPr lang="en-US" sz="5000" dirty="0">
                <a:ln>
                  <a:noFill/>
                </a:ln>
                <a:solidFill>
                  <a:prstClr val="white"/>
                </a:solidFill>
                <a:effectLst>
                  <a:outerShdw blurRad="38100" dist="38100" dir="2700000" algn="tl">
                    <a:srgbClr val="000000">
                      <a:alpha val="43137"/>
                    </a:srgbClr>
                  </a:outerShdw>
                </a:effectLst>
                <a:latin typeface="Book Antiqua"/>
                <a:ea typeface="+mn-ea"/>
                <a:cs typeface="+mn-cs"/>
              </a:rPr>
              <a:t>JUST</a:t>
            </a:r>
            <a:br>
              <a:rPr lang="en-US" sz="5000" dirty="0">
                <a:ln>
                  <a:noFill/>
                </a:ln>
                <a:solidFill>
                  <a:prstClr val="white"/>
                </a:solidFill>
                <a:effectLst>
                  <a:outerShdw blurRad="38100" dist="38100" dir="2700000" algn="tl">
                    <a:srgbClr val="000000">
                      <a:alpha val="43137"/>
                    </a:srgbClr>
                  </a:outerShdw>
                </a:effectLst>
                <a:latin typeface="Book Antiqua"/>
                <a:ea typeface="+mn-ea"/>
                <a:cs typeface="+mn-cs"/>
              </a:rPr>
            </a:br>
            <a:endParaRPr lang="en-US" b="0" dirty="0"/>
          </a:p>
        </p:txBody>
      </p:sp>
      <p:sp>
        <p:nvSpPr>
          <p:cNvPr id="3" name="Content Placeholder 2"/>
          <p:cNvSpPr>
            <a:spLocks noGrp="1"/>
          </p:cNvSpPr>
          <p:nvPr>
            <p:ph idx="1"/>
          </p:nvPr>
        </p:nvSpPr>
        <p:spPr>
          <a:xfrm>
            <a:off x="457200" y="1200150"/>
            <a:ext cx="8229600" cy="2857500"/>
          </a:xfrm>
        </p:spPr>
        <p:txBody>
          <a:bodyPr>
            <a:normAutofit fontScale="85000" lnSpcReduction="20000"/>
          </a:bodyPr>
          <a:lstStyle/>
          <a:p>
            <a:pPr marL="0" indent="0">
              <a:buNone/>
            </a:pPr>
            <a:r>
              <a:rPr lang="en-US" sz="1000" b="1" dirty="0" smtClean="0"/>
              <a:t> </a:t>
            </a:r>
          </a:p>
          <a:p>
            <a:pPr marL="0" indent="0">
              <a:buNone/>
            </a:pPr>
            <a:endParaRPr lang="en-US" sz="1000" b="1" dirty="0"/>
          </a:p>
          <a:p>
            <a:pPr marL="0" indent="0">
              <a:buNone/>
            </a:pPr>
            <a:endParaRPr lang="en-US" sz="1000" b="1" dirty="0" smtClean="0"/>
          </a:p>
          <a:p>
            <a:pPr marL="0" indent="0">
              <a:buNone/>
            </a:pPr>
            <a:endParaRPr lang="en-US" sz="1000" b="1" dirty="0" smtClean="0"/>
          </a:p>
          <a:p>
            <a:pPr marL="0" indent="0" algn="ctr">
              <a:buNone/>
            </a:pPr>
            <a:r>
              <a:rPr lang="en-US" sz="8000" b="1" dirty="0" smtClean="0">
                <a:effectLst>
                  <a:outerShdw blurRad="38100" dist="38100" dir="2700000" algn="tl">
                    <a:srgbClr val="000000">
                      <a:alpha val="43137"/>
                    </a:srgbClr>
                  </a:outerShdw>
                </a:effectLst>
              </a:rPr>
              <a:t>THAT</a:t>
            </a:r>
          </a:p>
          <a:p>
            <a:pPr marL="0" indent="0" algn="ctr">
              <a:buNone/>
            </a:pPr>
            <a:r>
              <a:rPr lang="en-US" sz="8000" b="1" dirty="0" smtClean="0">
                <a:effectLst>
                  <a:outerShdw blurRad="38100" dist="38100" dir="2700000" algn="tl">
                    <a:srgbClr val="000000">
                      <a:alpha val="43137"/>
                    </a:srgbClr>
                  </a:outerShdw>
                </a:effectLst>
              </a:rPr>
              <a:t>AWESOME</a:t>
            </a:r>
          </a:p>
          <a:p>
            <a:pPr marL="457200" lvl="2" indent="-57150"/>
            <a:endParaRPr lang="en-US" sz="3200" b="1" dirty="0"/>
          </a:p>
        </p:txBody>
      </p:sp>
      <p:sp>
        <p:nvSpPr>
          <p:cNvPr id="4" name="Slide Number Placeholder 3"/>
          <p:cNvSpPr>
            <a:spLocks noGrp="1"/>
          </p:cNvSpPr>
          <p:nvPr>
            <p:ph type="sldNum" sz="quarter" idx="12"/>
          </p:nvPr>
        </p:nvSpPr>
        <p:spPr/>
        <p:txBody>
          <a:bodyPr/>
          <a:lstStyle/>
          <a:p>
            <a:fld id="{8A50CD4D-2A72-498E-98BA-944F5E0E8C9C}" type="slidenum">
              <a:rPr lang="en-US" smtClean="0"/>
              <a:t>28</a:t>
            </a:fld>
            <a:endParaRPr lang="en-US"/>
          </a:p>
        </p:txBody>
      </p:sp>
    </p:spTree>
    <p:extLst>
      <p:ext uri="{BB962C8B-B14F-4D97-AF65-F5344CB8AC3E}">
        <p14:creationId xmlns:p14="http://schemas.microsoft.com/office/powerpoint/2010/main" val="247681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25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grpId="0" nodeType="withEffect">
                                  <p:stCondLst>
                                    <p:cond delay="2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WHY COMBINE</a:t>
            </a:r>
            <a:endParaRPr lang="en-US" dirty="0"/>
          </a:p>
        </p:txBody>
      </p:sp>
      <p:sp>
        <p:nvSpPr>
          <p:cNvPr id="3" name="Content Placeholder 2"/>
          <p:cNvSpPr>
            <a:spLocks noGrp="1"/>
          </p:cNvSpPr>
          <p:nvPr>
            <p:ph idx="1"/>
          </p:nvPr>
        </p:nvSpPr>
        <p:spPr>
          <a:xfrm>
            <a:off x="457200" y="1123950"/>
            <a:ext cx="8229600" cy="3531870"/>
          </a:xfrm>
        </p:spPr>
        <p:txBody>
          <a:bodyPr>
            <a:noAutofit/>
          </a:bodyPr>
          <a:lstStyle/>
          <a:p>
            <a:pPr marL="0" indent="0">
              <a:buNone/>
            </a:pPr>
            <a:r>
              <a:rPr lang="en-US" b="1" dirty="0" smtClean="0">
                <a:effectLst>
                  <a:outerShdw blurRad="38100" dist="38100" dir="2700000" algn="tl">
                    <a:srgbClr val="000000">
                      <a:alpha val="43137"/>
                    </a:srgbClr>
                  </a:outerShdw>
                </a:effectLst>
              </a:rPr>
              <a:t>Technician class is entry level </a:t>
            </a:r>
            <a:r>
              <a:rPr lang="en-US" b="1" dirty="0">
                <a:effectLst>
                  <a:outerShdw blurRad="38100" dist="38100" dir="2700000" algn="tl">
                    <a:srgbClr val="000000">
                      <a:alpha val="43137"/>
                    </a:srgbClr>
                  </a:outerShdw>
                </a:effectLst>
              </a:rPr>
              <a:t>&amp;</a:t>
            </a:r>
            <a:r>
              <a:rPr lang="en-US" b="1" dirty="0" smtClean="0">
                <a:effectLst>
                  <a:outerShdw blurRad="38100" dist="38100" dir="2700000" algn="tl">
                    <a:srgbClr val="000000">
                      <a:alpha val="43137"/>
                    </a:srgbClr>
                  </a:outerShdw>
                </a:effectLst>
              </a:rPr>
              <a:t> has limitations</a:t>
            </a:r>
          </a:p>
          <a:p>
            <a:pPr marL="457200" lvl="2" indent="-274320">
              <a:lnSpc>
                <a:spcPct val="90000"/>
              </a:lnSpc>
            </a:pPr>
            <a:r>
              <a:rPr lang="en-US" sz="2600" b="1" dirty="0">
                <a:effectLst>
                  <a:outerShdw blurRad="38100" dist="38100" dir="2700000" algn="tl">
                    <a:srgbClr val="000000">
                      <a:alpha val="43137"/>
                    </a:srgbClr>
                  </a:outerShdw>
                </a:effectLst>
              </a:rPr>
              <a:t>Mostly limited to VHF and UHF short range</a:t>
            </a:r>
          </a:p>
          <a:p>
            <a:pPr marL="0" indent="0">
              <a:buNone/>
            </a:pPr>
            <a:r>
              <a:rPr lang="en-US" sz="8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General class is the 2</a:t>
            </a:r>
            <a:r>
              <a:rPr lang="en-US" b="1" baseline="30000" dirty="0" smtClean="0">
                <a:effectLst>
                  <a:outerShdw blurRad="38100" dist="38100" dir="2700000" algn="tl">
                    <a:srgbClr val="000000">
                      <a:alpha val="43137"/>
                    </a:srgbClr>
                  </a:outerShdw>
                </a:effectLst>
              </a:rPr>
              <a:t>nd</a:t>
            </a:r>
            <a:r>
              <a:rPr lang="en-US" b="1" dirty="0" smtClean="0">
                <a:effectLst>
                  <a:outerShdw blurRad="38100" dist="38100" dir="2700000" algn="tl">
                    <a:srgbClr val="000000">
                      <a:alpha val="43137"/>
                    </a:srgbClr>
                  </a:outerShdw>
                </a:effectLst>
              </a:rPr>
              <a:t> highest license level</a:t>
            </a:r>
          </a:p>
          <a:p>
            <a:pPr marL="457200" lvl="2" indent="-274320">
              <a:lnSpc>
                <a:spcPct val="90000"/>
              </a:lnSpc>
            </a:pPr>
            <a:r>
              <a:rPr lang="en-US" sz="2600" b="1" dirty="0">
                <a:effectLst>
                  <a:outerShdw blurRad="38100" dist="38100" dir="2700000" algn="tl">
                    <a:srgbClr val="000000">
                      <a:alpha val="43137"/>
                    </a:srgbClr>
                  </a:outerShdw>
                </a:effectLst>
              </a:rPr>
              <a:t>Access to more frequencies</a:t>
            </a:r>
          </a:p>
          <a:p>
            <a:pPr marL="457200" lvl="2" indent="-274320">
              <a:lnSpc>
                <a:spcPct val="90000"/>
              </a:lnSpc>
            </a:pPr>
            <a:r>
              <a:rPr lang="en-US" sz="2600" b="1" dirty="0">
                <a:effectLst>
                  <a:outerShdw blurRad="38100" dist="38100" dir="2700000" algn="tl">
                    <a:srgbClr val="000000">
                      <a:alpha val="43137"/>
                    </a:srgbClr>
                  </a:outerShdw>
                </a:effectLst>
              </a:rPr>
              <a:t>More  short and long range options</a:t>
            </a:r>
          </a:p>
          <a:p>
            <a:pPr marL="457200" lvl="2" indent="-274320">
              <a:lnSpc>
                <a:spcPct val="90000"/>
              </a:lnSpc>
            </a:pPr>
            <a:r>
              <a:rPr lang="en-US" sz="2600" b="1" dirty="0">
                <a:effectLst>
                  <a:outerShdw blurRad="38100" dist="38100" dir="2700000" algn="tl">
                    <a:srgbClr val="000000">
                      <a:alpha val="43137"/>
                    </a:srgbClr>
                  </a:outerShdw>
                </a:effectLst>
              </a:rPr>
              <a:t>New technical opportunities</a:t>
            </a:r>
          </a:p>
          <a:p>
            <a:pPr marL="457200" lvl="2" indent="-274320">
              <a:lnSpc>
                <a:spcPct val="90000"/>
              </a:lnSpc>
            </a:pPr>
            <a:r>
              <a:rPr lang="en-US" sz="2600" b="1" dirty="0">
                <a:effectLst>
                  <a:outerShdw blurRad="38100" dist="38100" dir="2700000" algn="tl">
                    <a:srgbClr val="000000">
                      <a:alpha val="43137"/>
                    </a:srgbClr>
                  </a:outerShdw>
                </a:effectLst>
              </a:rPr>
              <a:t>More fun</a:t>
            </a:r>
          </a:p>
        </p:txBody>
      </p:sp>
      <p:sp>
        <p:nvSpPr>
          <p:cNvPr id="4" name="Slide Number Placeholder 3"/>
          <p:cNvSpPr>
            <a:spLocks noGrp="1"/>
          </p:cNvSpPr>
          <p:nvPr>
            <p:ph type="sldNum" sz="quarter" idx="12"/>
          </p:nvPr>
        </p:nvSpPr>
        <p:spPr/>
        <p:txBody>
          <a:bodyPr/>
          <a:lstStyle/>
          <a:p>
            <a:fld id="{8A50CD4D-2A72-498E-98BA-944F5E0E8C9C}" type="slidenum">
              <a:rPr lang="en-US" smtClean="0"/>
              <a:t>29</a:t>
            </a:fld>
            <a:endParaRPr lang="en-US"/>
          </a:p>
        </p:txBody>
      </p:sp>
    </p:spTree>
    <p:extLst>
      <p:ext uri="{BB962C8B-B14F-4D97-AF65-F5344CB8AC3E}">
        <p14:creationId xmlns:p14="http://schemas.microsoft.com/office/powerpoint/2010/main" val="341737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a:t>
            </a:r>
            <a:r>
              <a:rPr lang="en-US" dirty="0" smtClean="0"/>
              <a:t>COMBINE</a:t>
            </a:r>
            <a:br>
              <a:rPr lang="en-US" dirty="0" smtClean="0"/>
            </a:br>
            <a:r>
              <a:rPr lang="en-US" dirty="0" smtClean="0"/>
              <a:t>(</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276350"/>
            <a:ext cx="8458200" cy="3867150"/>
          </a:xfrm>
        </p:spPr>
        <p:txBody>
          <a:bodyPr>
            <a:noAutofit/>
          </a:bodyPr>
          <a:lstStyle/>
          <a:p>
            <a:pPr marL="0" indent="0">
              <a:buNone/>
            </a:pPr>
            <a:r>
              <a:rPr lang="en-US" b="1" dirty="0" smtClean="0">
                <a:effectLst>
                  <a:outerShdw blurRad="38100" dist="38100" dir="2700000" algn="tl">
                    <a:srgbClr val="000000">
                      <a:alpha val="43137"/>
                    </a:srgbClr>
                  </a:outerShdw>
                </a:effectLst>
              </a:rPr>
              <a:t>Most test questions cover the same subjects with the General questions just digging a little deeper.</a:t>
            </a:r>
            <a:endParaRPr lang="en-US" b="1" dirty="0">
              <a:effectLst>
                <a:outerShdw blurRad="38100" dist="38100" dir="2700000" algn="tl">
                  <a:srgbClr val="000000">
                    <a:alpha val="43137"/>
                  </a:srgbClr>
                </a:outerShdw>
              </a:effectLst>
            </a:endParaRPr>
          </a:p>
          <a:p>
            <a:pPr marL="0" indent="0">
              <a:buNone/>
            </a:pPr>
            <a:r>
              <a:rPr lang="en-US" sz="9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Because there isn’t a lot of difference, we’ve combined Tech and General to get you the most bang for your money and effort.</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30</a:t>
            </a:fld>
            <a:endParaRPr lang="en-US"/>
          </a:p>
        </p:txBody>
      </p:sp>
    </p:spTree>
    <p:extLst>
      <p:ext uri="{BB962C8B-B14F-4D97-AF65-F5344CB8AC3E}">
        <p14:creationId xmlns:p14="http://schemas.microsoft.com/office/powerpoint/2010/main" val="237257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THE TEST SESSION</a:t>
            </a:r>
            <a:br>
              <a:rPr lang="en-US" dirty="0" smtClean="0"/>
            </a:br>
            <a:endParaRPr lang="en-US" dirty="0"/>
          </a:p>
        </p:txBody>
      </p:sp>
      <p:sp>
        <p:nvSpPr>
          <p:cNvPr id="3" name="Content Placeholder 2"/>
          <p:cNvSpPr>
            <a:spLocks noGrp="1"/>
          </p:cNvSpPr>
          <p:nvPr>
            <p:ph idx="1"/>
          </p:nvPr>
        </p:nvSpPr>
        <p:spPr>
          <a:xfrm>
            <a:off x="457200" y="971550"/>
            <a:ext cx="8458200" cy="3867150"/>
          </a:xfrm>
        </p:spPr>
        <p:txBody>
          <a:bodyPr>
            <a:noAutofit/>
          </a:bodyPr>
          <a:lstStyle/>
          <a:p>
            <a:pPr marL="0" indent="0">
              <a:buNone/>
            </a:pPr>
            <a:r>
              <a:rPr lang="en-US" sz="2400" b="1" dirty="0" smtClean="0">
                <a:effectLst>
                  <a:outerShdw blurRad="38100" dist="38100" dir="2700000" algn="tl">
                    <a:srgbClr val="000000">
                      <a:alpha val="43137"/>
                    </a:srgbClr>
                  </a:outerShdw>
                </a:effectLst>
              </a:rPr>
              <a:t>After the test session the “paperwork” will be forwarded to the FCC.</a:t>
            </a:r>
          </a:p>
          <a:p>
            <a:pPr marL="0" indent="0">
              <a:buNone/>
            </a:pPr>
            <a:endParaRPr lang="en-US" sz="2400" b="1" dirty="0" smtClean="0">
              <a:effectLst>
                <a:outerShdw blurRad="38100" dist="38100" dir="2700000" algn="tl">
                  <a:srgbClr val="000000">
                    <a:alpha val="43137"/>
                  </a:srgbClr>
                </a:outerShdw>
              </a:effectLst>
            </a:endParaRPr>
          </a:p>
          <a:p>
            <a:pPr marL="0" indent="0">
              <a:buNone/>
            </a:pPr>
            <a:r>
              <a:rPr lang="en-US" sz="2400" b="1" dirty="0">
                <a:effectLst>
                  <a:outerShdw blurRad="38100" dist="38100" dir="2700000" algn="tl">
                    <a:srgbClr val="000000">
                      <a:alpha val="43137"/>
                    </a:srgbClr>
                  </a:outerShdw>
                </a:effectLst>
              </a:rPr>
              <a:t>T</a:t>
            </a:r>
            <a:r>
              <a:rPr lang="en-US" sz="2400" b="1" dirty="0" smtClean="0">
                <a:effectLst>
                  <a:outerShdw blurRad="38100" dist="38100" dir="2700000" algn="tl">
                    <a:srgbClr val="000000">
                      <a:alpha val="43137"/>
                    </a:srgbClr>
                  </a:outerShdw>
                </a:effectLst>
              </a:rPr>
              <a:t>he FCC will then send applicants an email for payment of fees.</a:t>
            </a:r>
          </a:p>
          <a:p>
            <a:pPr marL="0" indent="0">
              <a:buNone/>
            </a:pPr>
            <a:endParaRPr lang="en-US" sz="2400" b="1" dirty="0" smtClean="0">
              <a:effectLst>
                <a:outerShdw blurRad="38100" dist="38100" dir="2700000" algn="tl">
                  <a:srgbClr val="000000">
                    <a:alpha val="43137"/>
                  </a:srgbClr>
                </a:outerShdw>
              </a:effectLst>
            </a:endParaRPr>
          </a:p>
          <a:p>
            <a:pPr marL="0" indent="0">
              <a:buNone/>
            </a:pPr>
            <a:r>
              <a:rPr lang="en-US" sz="2400" b="1" dirty="0" smtClean="0">
                <a:effectLst>
                  <a:outerShdw blurRad="38100" dist="38100" dir="2700000" algn="tl">
                    <a:srgbClr val="000000">
                      <a:alpha val="43137"/>
                    </a:srgbClr>
                  </a:outerShdw>
                </a:effectLst>
              </a:rPr>
              <a:t>Once fees are paid, your call sign should appear within a couple of business days OR LESS.</a:t>
            </a:r>
            <a:endParaRPr lang="en-US" sz="24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31</a:t>
            </a:fld>
            <a:endParaRPr lang="en-US"/>
          </a:p>
        </p:txBody>
      </p:sp>
    </p:spTree>
    <p:extLst>
      <p:ext uri="{BB962C8B-B14F-4D97-AF65-F5344CB8AC3E}">
        <p14:creationId xmlns:p14="http://schemas.microsoft.com/office/powerpoint/2010/main" val="215632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3950"/>
            <a:ext cx="8229600" cy="2746771"/>
          </a:xfrm>
        </p:spPr>
        <p:txBody>
          <a:bodyPr>
            <a:noAutofit/>
          </a:bodyPr>
          <a:lstStyle/>
          <a:p>
            <a:r>
              <a:rPr lang="en-US" sz="6800" dirty="0" smtClean="0"/>
              <a:t>VERY</a:t>
            </a:r>
            <a:br>
              <a:rPr lang="en-US" sz="6800" dirty="0" smtClean="0"/>
            </a:br>
            <a:r>
              <a:rPr lang="en-US" sz="6800" dirty="0" smtClean="0"/>
              <a:t>IMPORTANT</a:t>
            </a:r>
            <a:endParaRPr lang="en-US" sz="6800"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32</a:t>
            </a:fld>
            <a:endParaRPr lang="en-US">
              <a:solidFill>
                <a:prstClr val="white">
                  <a:tint val="75000"/>
                </a:prstClr>
              </a:solidFill>
            </a:endParaRPr>
          </a:p>
        </p:txBody>
      </p:sp>
    </p:spTree>
    <p:extLst>
      <p:ext uri="{BB962C8B-B14F-4D97-AF65-F5344CB8AC3E}">
        <p14:creationId xmlns:p14="http://schemas.microsoft.com/office/powerpoint/2010/main" val="2886523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smtClean="0"/>
              <a:t>FCC RED TAPE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effectLst>
                  <a:outerShdw blurRad="38100" dist="38100" dir="2700000" algn="tl">
                    <a:srgbClr val="000000">
                      <a:alpha val="43137"/>
                    </a:srgbClr>
                  </a:outerShdw>
                </a:effectLst>
              </a:rPr>
              <a:t>You will be required to obtain from the FCC:</a:t>
            </a:r>
          </a:p>
          <a:p>
            <a:pPr marL="457200" indent="-457200">
              <a:buFont typeface="Arial" pitchFamily="34" charset="0"/>
              <a:buChar char="•"/>
            </a:pPr>
            <a:r>
              <a:rPr lang="en-US" b="1" dirty="0" smtClean="0">
                <a:effectLst>
                  <a:outerShdw blurRad="38100" dist="38100" dir="2700000" algn="tl">
                    <a:srgbClr val="000000">
                      <a:alpha val="43137"/>
                    </a:srgbClr>
                  </a:outerShdw>
                </a:effectLst>
              </a:rPr>
              <a:t>A </a:t>
            </a:r>
            <a:r>
              <a:rPr lang="en-US" b="1" dirty="0" err="1">
                <a:effectLst>
                  <a:outerShdw blurRad="38100" dist="38100" dir="2700000" algn="tl">
                    <a:srgbClr val="000000">
                      <a:alpha val="43137"/>
                    </a:srgbClr>
                  </a:outerShdw>
                </a:effectLst>
              </a:rPr>
              <a:t>COmmission</a:t>
            </a:r>
            <a:r>
              <a:rPr lang="en-US" b="1" dirty="0">
                <a:effectLst>
                  <a:outerShdw blurRad="38100" dist="38100" dir="2700000" algn="tl">
                    <a:srgbClr val="000000">
                      <a:alpha val="43137"/>
                    </a:srgbClr>
                  </a:outerShdw>
                </a:effectLst>
              </a:rPr>
              <a:t> </a:t>
            </a:r>
            <a:r>
              <a:rPr lang="en-US" b="1" dirty="0" err="1">
                <a:effectLst>
                  <a:outerShdw blurRad="38100" dist="38100" dir="2700000" algn="tl">
                    <a:srgbClr val="000000">
                      <a:alpha val="43137"/>
                    </a:srgbClr>
                  </a:outerShdw>
                </a:effectLst>
              </a:rPr>
              <a:t>REgistration</a:t>
            </a: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System (CORES) account</a:t>
            </a:r>
          </a:p>
          <a:p>
            <a:pPr marL="457200" indent="-457200">
              <a:buFont typeface="Arial" pitchFamily="34" charset="0"/>
              <a:buChar char="•"/>
            </a:pPr>
            <a:r>
              <a:rPr lang="en-US" b="1" dirty="0" smtClean="0">
                <a:effectLst>
                  <a:outerShdw blurRad="38100" dist="38100" dir="2700000" algn="tl">
                    <a:srgbClr val="000000">
                      <a:alpha val="43137"/>
                    </a:srgbClr>
                  </a:outerShdw>
                </a:effectLst>
              </a:rPr>
              <a:t>A Federal Registration Number (FRN) via CORES</a:t>
            </a:r>
          </a:p>
          <a:p>
            <a:pPr marL="0" indent="0">
              <a:buNone/>
            </a:pPr>
            <a:endParaRPr lang="en-US"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On test day you will be required to provide</a:t>
            </a:r>
          </a:p>
          <a:p>
            <a:pPr marL="457200" indent="-457200">
              <a:buFont typeface="Arial" pitchFamily="34" charset="0"/>
              <a:buChar char="•"/>
            </a:pPr>
            <a:r>
              <a:rPr lang="en-US" b="1" dirty="0" smtClean="0">
                <a:effectLst>
                  <a:outerShdw blurRad="38100" dist="38100" dir="2700000" algn="tl">
                    <a:srgbClr val="000000">
                      <a:alpha val="43137"/>
                    </a:srgbClr>
                  </a:outerShdw>
                </a:effectLst>
              </a:rPr>
              <a:t>Government photo ID (Drivers license)</a:t>
            </a:r>
          </a:p>
          <a:p>
            <a:pPr marL="457200" indent="-457200">
              <a:buFont typeface="Arial" pitchFamily="34" charset="0"/>
              <a:buChar char="•"/>
            </a:pPr>
            <a:r>
              <a:rPr lang="en-US" b="1" dirty="0" smtClean="0">
                <a:effectLst>
                  <a:outerShdw blurRad="38100" dist="38100" dir="2700000" algn="tl">
                    <a:srgbClr val="000000">
                      <a:alpha val="43137"/>
                    </a:srgbClr>
                  </a:outerShdw>
                </a:effectLst>
              </a:rPr>
              <a:t>Your FRN</a:t>
            </a:r>
          </a:p>
          <a:p>
            <a:pPr marL="457200" indent="-457200">
              <a:buFont typeface="Arial" pitchFamily="34" charset="0"/>
              <a:buChar char="•"/>
            </a:pPr>
            <a:r>
              <a:rPr lang="en-US" b="1" dirty="0" smtClean="0">
                <a:effectLst>
                  <a:outerShdw blurRad="38100" dist="38100" dir="2700000" algn="tl">
                    <a:srgbClr val="000000">
                      <a:alpha val="43137"/>
                    </a:srgbClr>
                  </a:outerShdw>
                </a:effectLst>
              </a:rPr>
              <a:t>An email address</a:t>
            </a:r>
          </a:p>
          <a:p>
            <a:pPr marL="457200" indent="-457200">
              <a:buFont typeface="Arial" pitchFamily="34" charset="0"/>
              <a:buChar char="•"/>
            </a:pPr>
            <a:r>
              <a:rPr lang="en-US" b="1" dirty="0" smtClean="0">
                <a:effectLst>
                  <a:outerShdw blurRad="38100" dist="38100" dir="2700000" algn="tl">
                    <a:srgbClr val="000000">
                      <a:alpha val="43137"/>
                    </a:srgbClr>
                  </a:outerShdw>
                </a:effectLst>
              </a:rPr>
              <a:t>Answer the “Felony Question”</a:t>
            </a:r>
          </a:p>
          <a:p>
            <a:pPr marL="0" indent="0">
              <a:buNone/>
            </a:pPr>
            <a:r>
              <a:rPr lang="en-US" sz="800" b="1" dirty="0" smtClean="0">
                <a:effectLst>
                  <a:outerShdw blurRad="38100" dist="38100" dir="2700000" algn="tl">
                    <a:srgbClr val="000000">
                      <a:alpha val="43137"/>
                    </a:srgbClr>
                  </a:outerShdw>
                </a:effectLst>
              </a:rPr>
              <a:t>  </a:t>
            </a:r>
            <a:endParaRPr lang="en-US" sz="800" b="1" dirty="0">
              <a:effectLst>
                <a:outerShdw blurRad="38100" dist="38100" dir="2700000" algn="tl">
                  <a:srgbClr val="000000">
                    <a:alpha val="43137"/>
                  </a:srgbClr>
                </a:outerShdw>
              </a:effectLst>
            </a:endParaRPr>
          </a:p>
          <a:p>
            <a:pPr marL="0" indent="0">
              <a:buNone/>
            </a:pPr>
            <a:endParaRPr lang="en-US" sz="10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33</a:t>
            </a:fld>
            <a:endParaRPr lang="en-US"/>
          </a:p>
        </p:txBody>
      </p:sp>
    </p:spTree>
    <p:extLst>
      <p:ext uri="{BB962C8B-B14F-4D97-AF65-F5344CB8AC3E}">
        <p14:creationId xmlns:p14="http://schemas.microsoft.com/office/powerpoint/2010/main" val="56244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smtClean="0"/>
              <a:t>CORES ACCOUNT</a:t>
            </a:r>
            <a:endParaRPr lang="en-US" dirty="0"/>
          </a:p>
        </p:txBody>
      </p:sp>
      <p:sp>
        <p:nvSpPr>
          <p:cNvPr id="3" name="Content Placeholder 2"/>
          <p:cNvSpPr>
            <a:spLocks noGrp="1"/>
          </p:cNvSpPr>
          <p:nvPr>
            <p:ph idx="1"/>
          </p:nvPr>
        </p:nvSpPr>
        <p:spPr>
          <a:xfrm>
            <a:off x="228600" y="895350"/>
            <a:ext cx="8686800" cy="3810000"/>
          </a:xfrm>
        </p:spPr>
        <p:txBody>
          <a:bodyPr>
            <a:noAutofit/>
          </a:bodyPr>
          <a:lstStyle/>
          <a:p>
            <a:pPr marL="0" indent="0">
              <a:buNone/>
            </a:pPr>
            <a:r>
              <a:rPr lang="en-US" sz="2400" b="1" dirty="0" smtClean="0">
                <a:effectLst>
                  <a:outerShdw blurRad="38100" dist="38100" dir="2700000" algn="tl">
                    <a:srgbClr val="000000">
                      <a:alpha val="43137"/>
                    </a:srgbClr>
                  </a:outerShdw>
                </a:effectLst>
              </a:rPr>
              <a:t>You should set up your CORES account now as you will need it down the road</a:t>
            </a:r>
          </a:p>
          <a:p>
            <a:pPr marL="0" indent="0">
              <a:buNone/>
            </a:pPr>
            <a:r>
              <a:rPr lang="en-US" sz="400" b="1" dirty="0">
                <a:effectLst>
                  <a:outerShdw blurRad="38100" dist="38100" dir="2700000" algn="tl">
                    <a:srgbClr val="000000">
                      <a:alpha val="43137"/>
                    </a:srgbClr>
                  </a:outerShdw>
                </a:effectLst>
              </a:rPr>
              <a:t> </a:t>
            </a:r>
            <a:r>
              <a:rPr lang="en-US" sz="400" b="1" dirty="0" smtClean="0">
                <a:effectLst>
                  <a:outerShdw blurRad="38100" dist="38100" dir="2700000" algn="tl">
                    <a:srgbClr val="000000">
                      <a:alpha val="43137"/>
                    </a:srgbClr>
                  </a:outerShdw>
                </a:effectLst>
              </a:rPr>
              <a:t> </a:t>
            </a:r>
            <a:endParaRPr lang="en-US" sz="400" b="1" dirty="0">
              <a:effectLst>
                <a:outerShdw blurRad="38100" dist="38100" dir="2700000" algn="tl">
                  <a:srgbClr val="000000">
                    <a:alpha val="43137"/>
                  </a:srgbClr>
                </a:outerShdw>
              </a:effectLst>
            </a:endParaRPr>
          </a:p>
          <a:p>
            <a:pPr marL="0" indent="0">
              <a:buNone/>
            </a:pPr>
            <a:r>
              <a:rPr lang="en-US" sz="2400" b="1" dirty="0" smtClean="0">
                <a:effectLst>
                  <a:outerShdw blurRad="38100" dist="38100" dir="2700000" algn="tl">
                    <a:srgbClr val="000000">
                      <a:alpha val="43137"/>
                    </a:srgbClr>
                  </a:outerShdw>
                </a:effectLst>
              </a:rPr>
              <a:t>CORES is where you will pay your FCC fees such as for initial, renewal, or vanity call signs.</a:t>
            </a:r>
            <a:endParaRPr lang="en-US" sz="2500" b="1" dirty="0" smtClean="0">
              <a:effectLst>
                <a:outerShdw blurRad="38100" dist="38100" dir="2700000" algn="tl">
                  <a:srgbClr val="000000">
                    <a:alpha val="43137"/>
                  </a:srgbClr>
                </a:outerShdw>
              </a:effectLst>
            </a:endParaRPr>
          </a:p>
          <a:p>
            <a:pPr marL="0" indent="0">
              <a:buNone/>
            </a:pPr>
            <a:r>
              <a:rPr lang="en-US" sz="400" b="1" dirty="0" smtClean="0">
                <a:effectLst>
                  <a:outerShdw blurRad="38100" dist="38100" dir="2700000" algn="tl">
                    <a:srgbClr val="000000">
                      <a:alpha val="43137"/>
                    </a:srgbClr>
                  </a:outerShdw>
                </a:effectLst>
              </a:rPr>
              <a:t>  </a:t>
            </a:r>
            <a:endParaRPr lang="en-US" sz="400" b="1" dirty="0">
              <a:effectLst>
                <a:outerShdw blurRad="38100" dist="38100" dir="2700000" algn="tl">
                  <a:srgbClr val="000000">
                    <a:alpha val="43137"/>
                  </a:srgbClr>
                </a:outerShdw>
              </a:effectLst>
            </a:endParaRPr>
          </a:p>
          <a:p>
            <a:pPr marL="0" indent="0">
              <a:buNone/>
            </a:pPr>
            <a:r>
              <a:rPr lang="en-US" sz="2400" b="1" dirty="0" smtClean="0">
                <a:effectLst>
                  <a:outerShdw blurRad="38100" dist="38100" dir="2700000" algn="tl">
                    <a:srgbClr val="000000">
                      <a:alpha val="43137"/>
                    </a:srgbClr>
                  </a:outerShdw>
                </a:effectLst>
              </a:rPr>
              <a:t>You can access the registration page of CORES by hovering over the “licensing and databases” tab then clicking on “CORES” then clicking on one of the registration links.</a:t>
            </a:r>
          </a:p>
        </p:txBody>
      </p:sp>
      <p:sp>
        <p:nvSpPr>
          <p:cNvPr id="4" name="Slide Number Placeholder 3"/>
          <p:cNvSpPr>
            <a:spLocks noGrp="1"/>
          </p:cNvSpPr>
          <p:nvPr>
            <p:ph type="sldNum" sz="quarter" idx="12"/>
          </p:nvPr>
        </p:nvSpPr>
        <p:spPr/>
        <p:txBody>
          <a:bodyPr/>
          <a:lstStyle/>
          <a:p>
            <a:fld id="{8A50CD4D-2A72-498E-98BA-944F5E0E8C9C}" type="slidenum">
              <a:rPr lang="en-US" smtClean="0"/>
              <a:t>34</a:t>
            </a:fld>
            <a:endParaRPr lang="en-US"/>
          </a:p>
        </p:txBody>
      </p:sp>
    </p:spTree>
    <p:extLst>
      <p:ext uri="{BB962C8B-B14F-4D97-AF65-F5344CB8AC3E}">
        <p14:creationId xmlns:p14="http://schemas.microsoft.com/office/powerpoint/2010/main" val="77588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EMAIL REQUIRED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On test day you will be asked to provide:</a:t>
            </a:r>
          </a:p>
          <a:p>
            <a:pPr marL="457200" indent="-457200">
              <a:buFont typeface="Arial" pitchFamily="34" charset="0"/>
              <a:buChar char="•"/>
            </a:pPr>
            <a:r>
              <a:rPr lang="en-US" b="1" dirty="0" smtClean="0">
                <a:effectLst>
                  <a:outerShdw blurRad="38100" dist="38100" dir="2700000" algn="tl">
                    <a:srgbClr val="000000">
                      <a:alpha val="43137"/>
                    </a:srgbClr>
                  </a:outerShdw>
                </a:effectLst>
              </a:rPr>
              <a:t>Email address</a:t>
            </a:r>
          </a:p>
          <a:p>
            <a:pPr marL="777240" lvl="1" indent="-457200">
              <a:buFont typeface="Arial" pitchFamily="34" charset="0"/>
              <a:buChar char="•"/>
            </a:pPr>
            <a:r>
              <a:rPr lang="en-US" b="1" dirty="0" smtClean="0">
                <a:effectLst>
                  <a:outerShdw blurRad="38100" dist="38100" dir="2700000" algn="tl">
                    <a:srgbClr val="000000">
                      <a:alpha val="43137"/>
                    </a:srgbClr>
                  </a:outerShdw>
                </a:effectLst>
              </a:rPr>
              <a:t>However</a:t>
            </a:r>
            <a:r>
              <a:rPr lang="en-US" b="1" dirty="0">
                <a:effectLst>
                  <a:outerShdw blurRad="38100" dist="38100" dir="2700000" algn="tl">
                    <a:srgbClr val="000000">
                      <a:alpha val="43137"/>
                    </a:srgbClr>
                  </a:outerShdw>
                </a:effectLst>
              </a:rPr>
              <a:t>, your username in CORES is an email address so you may as well use the same email for both.</a:t>
            </a:r>
          </a:p>
          <a:p>
            <a:pPr marL="777240" lvl="1" indent="-457200">
              <a:buFont typeface="Arial" pitchFamily="34" charset="0"/>
              <a:buChar char="•"/>
            </a:pPr>
            <a:r>
              <a:rPr lang="en-US" b="1" dirty="0" smtClean="0">
                <a:effectLst>
                  <a:outerShdw blurRad="38100" dist="38100" dir="2700000" algn="tl">
                    <a:srgbClr val="000000">
                      <a:alpha val="43137"/>
                    </a:srgbClr>
                  </a:outerShdw>
                </a:effectLst>
              </a:rPr>
              <a:t>This address is where the FCC will send official communications, including the link to pay your license fee, so it should be one you monitor routinely and via a permanent provider.</a:t>
            </a:r>
          </a:p>
          <a:p>
            <a:pPr marL="777240" lvl="1" indent="-457200">
              <a:buFont typeface="Arial" pitchFamily="34" charset="0"/>
              <a:buChar char="•"/>
            </a:pPr>
            <a:r>
              <a:rPr lang="en-US" b="1" dirty="0" smtClean="0">
                <a:effectLst>
                  <a:outerShdw blurRad="38100" dist="38100" dir="2700000" algn="tl">
                    <a:srgbClr val="000000">
                      <a:alpha val="43137"/>
                    </a:srgbClr>
                  </a:outerShdw>
                </a:effectLst>
              </a:rPr>
              <a:t>Many HAM’s, </a:t>
            </a:r>
            <a:r>
              <a:rPr lang="en-US" b="1" dirty="0">
                <a:effectLst>
                  <a:outerShdw blurRad="38100" dist="38100" dir="2700000" algn="tl">
                    <a:srgbClr val="000000">
                      <a:alpha val="43137"/>
                    </a:srgbClr>
                  </a:outerShdw>
                </a:effectLst>
              </a:rPr>
              <a:t>once they have a call sign, create a yahoo or </a:t>
            </a:r>
            <a:r>
              <a:rPr lang="en-US" b="1" dirty="0" err="1">
                <a:effectLst>
                  <a:outerShdw blurRad="38100" dist="38100" dir="2700000" algn="tl">
                    <a:srgbClr val="000000">
                      <a:alpha val="43137"/>
                    </a:srgbClr>
                  </a:outerShdw>
                </a:effectLst>
              </a:rPr>
              <a:t>gmail</a:t>
            </a:r>
            <a:r>
              <a:rPr lang="en-US" b="1" dirty="0">
                <a:effectLst>
                  <a:outerShdw blurRad="38100" dist="38100" dir="2700000" algn="tl">
                    <a:srgbClr val="000000">
                      <a:alpha val="43137"/>
                    </a:srgbClr>
                  </a:outerShdw>
                </a:effectLst>
              </a:rPr>
              <a:t> email account of call sign</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0" indent="0">
              <a:buNone/>
            </a:pPr>
            <a:endParaRPr lang="en-US" sz="8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35</a:t>
            </a:fld>
            <a:endParaRPr lang="en-US"/>
          </a:p>
        </p:txBody>
      </p:sp>
    </p:spTree>
    <p:extLst>
      <p:ext uri="{BB962C8B-B14F-4D97-AF65-F5344CB8AC3E}">
        <p14:creationId xmlns:p14="http://schemas.microsoft.com/office/powerpoint/2010/main" val="202791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FORM 605 FELONY QUESTION</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smtClean="0">
                <a:effectLst>
                  <a:outerShdw blurRad="38100" dist="38100" dir="2700000" algn="tl">
                    <a:srgbClr val="000000">
                      <a:alpha val="43137"/>
                    </a:srgbClr>
                  </a:outerShdw>
                </a:effectLst>
              </a:rPr>
              <a:t>FCC form 605 on which you will apply for your license has a “basic qualification” question commonly known as “the felony question”.</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If you have EVER been convicted of ANY FELONY see the handout and/or speak to an instructor early on.</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It’s not a big deal, just a slightly different process.</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36</a:t>
            </a:fld>
            <a:endParaRPr lang="en-US"/>
          </a:p>
        </p:txBody>
      </p:sp>
    </p:spTree>
    <p:extLst>
      <p:ext uri="{BB962C8B-B14F-4D97-AF65-F5344CB8AC3E}">
        <p14:creationId xmlns:p14="http://schemas.microsoft.com/office/powerpoint/2010/main" val="282765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THE MANUALS</a:t>
            </a:r>
            <a:endParaRPr lang="en-US" dirty="0"/>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37</a:t>
            </a:fld>
            <a:endParaRPr lang="en-US">
              <a:solidFill>
                <a:prstClr val="white">
                  <a:tint val="75000"/>
                </a:prstClr>
              </a:solidFill>
            </a:endParaRPr>
          </a:p>
        </p:txBody>
      </p:sp>
      <p:pic>
        <p:nvPicPr>
          <p:cNvPr id="1026" name="Picture 2" descr="C:\Users\saneb\Desktop\2022 HAM COURSE\2022 COURSE MATERIALS\2022TechManua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047750"/>
            <a:ext cx="2108200" cy="235131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62000" y="3486150"/>
            <a:ext cx="2133600" cy="1077218"/>
          </a:xfrm>
          <a:prstGeom prst="rect">
            <a:avLst/>
          </a:prstGeom>
          <a:noFill/>
        </p:spPr>
        <p:txBody>
          <a:bodyPr wrap="square" rtlCol="0">
            <a:spAutoFit/>
          </a:bodyPr>
          <a:lstStyle/>
          <a:p>
            <a:pPr algn="ctr"/>
            <a:r>
              <a:rPr lang="en-US" sz="3200" b="1" dirty="0" smtClean="0">
                <a:solidFill>
                  <a:srgbClr val="FF0000"/>
                </a:solidFill>
              </a:rPr>
              <a:t>FIFTH EDITION</a:t>
            </a:r>
            <a:endParaRPr lang="en-US" sz="3200" b="1" dirty="0">
              <a:solidFill>
                <a:srgbClr val="FF0000"/>
              </a:solidFill>
            </a:endParaRPr>
          </a:p>
        </p:txBody>
      </p:sp>
      <p:sp>
        <p:nvSpPr>
          <p:cNvPr id="9" name="Rectangle 8"/>
          <p:cNvSpPr/>
          <p:nvPr/>
        </p:nvSpPr>
        <p:spPr>
          <a:xfrm>
            <a:off x="5473700" y="3562350"/>
            <a:ext cx="2146300" cy="1077218"/>
          </a:xfrm>
          <a:prstGeom prst="rect">
            <a:avLst/>
          </a:prstGeom>
        </p:spPr>
        <p:txBody>
          <a:bodyPr wrap="square">
            <a:spAutoFit/>
          </a:bodyPr>
          <a:lstStyle/>
          <a:p>
            <a:pPr lvl="0" algn="ctr"/>
            <a:r>
              <a:rPr lang="en-US" sz="3200" b="1" dirty="0" smtClean="0">
                <a:solidFill>
                  <a:srgbClr val="FF0000"/>
                </a:solidFill>
              </a:rPr>
              <a:t>TENTH </a:t>
            </a:r>
            <a:r>
              <a:rPr lang="en-US" sz="3200" b="1" dirty="0">
                <a:solidFill>
                  <a:srgbClr val="FF0000"/>
                </a:solidFill>
              </a:rPr>
              <a:t>EDITION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8940" y="1148715"/>
            <a:ext cx="1762125"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58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HOW TO USE THE MANUALS</a:t>
            </a:r>
            <a:endParaRPr lang="en-US" dirty="0"/>
          </a:p>
        </p:txBody>
      </p:sp>
      <p:sp>
        <p:nvSpPr>
          <p:cNvPr id="3" name="Content Placeholder 2"/>
          <p:cNvSpPr>
            <a:spLocks noGrp="1"/>
          </p:cNvSpPr>
          <p:nvPr>
            <p:ph idx="1"/>
          </p:nvPr>
        </p:nvSpPr>
        <p:spPr>
          <a:xfrm>
            <a:off x="457200" y="914400"/>
            <a:ext cx="8458200" cy="4114800"/>
          </a:xfrm>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Web site URL’s are in bold print.</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i="1" dirty="0" smtClean="0">
                <a:effectLst>
                  <a:outerShdw blurRad="38100" dist="38100" dir="2700000" algn="tl">
                    <a:srgbClr val="000000">
                      <a:alpha val="43137"/>
                    </a:srgbClr>
                  </a:outerShdw>
                </a:effectLst>
              </a:rPr>
              <a:t>Important words or phrases are in italics.</a:t>
            </a:r>
            <a:endParaRPr lang="en-US" b="1" i="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Sidebars contain interesting and helpful information.</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Blue boxes within the manuals have more information. DO NOT SKIP THEM they may be the ONLY place questions are explained.</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Questions &amp; answers are listed in the back of the manual as well as referenced within the text.</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38</a:t>
            </a:fld>
            <a:endParaRPr lang="en-US"/>
          </a:p>
        </p:txBody>
      </p:sp>
    </p:spTree>
    <p:extLst>
      <p:ext uri="{BB962C8B-B14F-4D97-AF65-F5344CB8AC3E}">
        <p14:creationId xmlns:p14="http://schemas.microsoft.com/office/powerpoint/2010/main" val="371875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2400" dirty="0" smtClean="0"/>
              <a:t>YOU MUST READ THE MATERIAL IN THE MANUALS</a:t>
            </a:r>
            <a:endParaRPr lang="en-US" sz="2400" dirty="0"/>
          </a:p>
        </p:txBody>
      </p:sp>
      <p:sp>
        <p:nvSpPr>
          <p:cNvPr id="3" name="Content Placeholder 2"/>
          <p:cNvSpPr>
            <a:spLocks noGrp="1"/>
          </p:cNvSpPr>
          <p:nvPr>
            <p:ph idx="1"/>
          </p:nvPr>
        </p:nvSpPr>
        <p:spPr>
          <a:xfrm>
            <a:off x="457200" y="742950"/>
            <a:ext cx="8686800" cy="4229100"/>
          </a:xfrm>
        </p:spPr>
        <p:txBody>
          <a:bodyPr>
            <a:normAutofit fontScale="85000" lnSpcReduction="20000"/>
          </a:bodyPr>
          <a:lstStyle/>
          <a:p>
            <a:pPr marL="0" indent="0">
              <a:buNone/>
            </a:pPr>
            <a:r>
              <a:rPr lang="en-US" b="1" dirty="0" smtClean="0">
                <a:effectLst>
                  <a:outerShdw blurRad="38100" dist="38100" dir="2700000" algn="tl">
                    <a:srgbClr val="000000">
                      <a:alpha val="43137"/>
                    </a:srgbClr>
                  </a:outerShdw>
                </a:effectLst>
              </a:rPr>
              <a:t>In class presentations are time limited. We will expose you to all topics and concepts but simply do not have time to present everything in the manuals.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Read the assigned sections BEFORE CLASS.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NOTE that the course does not go through the manuals chapter by chapter but skips around based on the material being taught.</a:t>
            </a:r>
            <a:endParaRPr lang="en-US" b="1" dirty="0">
              <a:effectLst>
                <a:outerShdw blurRad="38100" dist="38100" dir="2700000" algn="tl">
                  <a:srgbClr val="000000">
                    <a:alpha val="43137"/>
                  </a:srgbClr>
                </a:outerShdw>
              </a:effectLst>
            </a:endParaRPr>
          </a:p>
          <a:p>
            <a:pPr marL="0" indent="0">
              <a:buNone/>
            </a:pPr>
            <a:r>
              <a:rPr lang="en-US" sz="1000" b="1" dirty="0" smtClean="0">
                <a:effectLst>
                  <a:outerShdw blurRad="38100" dist="38100" dir="2700000" algn="tl">
                    <a:srgbClr val="000000">
                      <a:alpha val="43137"/>
                    </a:srgbClr>
                  </a:outerShdw>
                </a:effectLst>
              </a:rPr>
              <a:t>     </a:t>
            </a:r>
            <a:endParaRPr lang="en-US" sz="1000"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PAY CLOSE ATTENTION to the reading assignments.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Question numbers do not refer to manual chapters. Look them up in the back of the manual to find them in the text.</a:t>
            </a:r>
          </a:p>
        </p:txBody>
      </p:sp>
      <p:sp>
        <p:nvSpPr>
          <p:cNvPr id="4" name="Slide Number Placeholder 3"/>
          <p:cNvSpPr>
            <a:spLocks noGrp="1"/>
          </p:cNvSpPr>
          <p:nvPr>
            <p:ph type="sldNum" sz="quarter" idx="12"/>
          </p:nvPr>
        </p:nvSpPr>
        <p:spPr/>
        <p:txBody>
          <a:bodyPr/>
          <a:lstStyle/>
          <a:p>
            <a:fld id="{8A50CD4D-2A72-498E-98BA-944F5E0E8C9C}" type="slidenum">
              <a:rPr lang="en-US" smtClean="0"/>
              <a:t>39</a:t>
            </a:fld>
            <a:endParaRPr lang="en-US"/>
          </a:p>
        </p:txBody>
      </p:sp>
    </p:spTree>
    <p:extLst>
      <p:ext uri="{BB962C8B-B14F-4D97-AF65-F5344CB8AC3E}">
        <p14:creationId xmlns:p14="http://schemas.microsoft.com/office/powerpoint/2010/main" val="157296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3200" dirty="0" smtClean="0"/>
              <a:t>GET THE MOST OUT OF CLASS TIME</a:t>
            </a:r>
            <a:endParaRPr lang="en-US" sz="3200"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ASK QUESTIONS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By reading </a:t>
            </a:r>
            <a:r>
              <a:rPr lang="en-US" b="1" dirty="0">
                <a:effectLst>
                  <a:outerShdw blurRad="38100" dist="38100" dir="2700000" algn="tl">
                    <a:srgbClr val="000000">
                      <a:alpha val="43137"/>
                    </a:srgbClr>
                  </a:outerShdw>
                </a:effectLst>
              </a:rPr>
              <a:t>the material before class we will maximize class time </a:t>
            </a: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ATTEND CLASSES we can’t back up</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There are NO STUPID QUESTIONS</a:t>
            </a:r>
            <a:endParaRPr lang="en-US" b="1" dirty="0">
              <a:effectLst>
                <a:outerShdw blurRad="38100" dist="38100" dir="2700000" algn="tl">
                  <a:srgbClr val="000000">
                    <a:alpha val="43137"/>
                  </a:srgbClr>
                </a:outerShdw>
              </a:effectLst>
            </a:endParaRPr>
          </a:p>
          <a:p>
            <a:pPr marL="0" indent="0">
              <a:buNone/>
            </a:pPr>
            <a:r>
              <a:rPr lang="en-US" sz="1000" b="1" dirty="0">
                <a:effectLst>
                  <a:outerShdw blurRad="38100" dist="38100" dir="2700000" algn="tl">
                    <a:srgbClr val="000000">
                      <a:alpha val="43137"/>
                    </a:srgbClr>
                  </a:outerShdw>
                </a:effectLst>
              </a:rPr>
              <a:t>    </a:t>
            </a:r>
          </a:p>
          <a:p>
            <a:pPr marL="0" indent="0">
              <a:buNone/>
            </a:pPr>
            <a:r>
              <a:rPr lang="en-US" b="1" dirty="0" smtClean="0">
                <a:effectLst>
                  <a:outerShdw blurRad="38100" dist="38100" dir="2700000" algn="tl">
                    <a:srgbClr val="000000">
                      <a:alpha val="43137"/>
                    </a:srgbClr>
                  </a:outerShdw>
                </a:effectLst>
              </a:rPr>
              <a:t>If you have questions between classes, contact an instructor.</a:t>
            </a:r>
            <a:endParaRPr lang="en-US"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40</a:t>
            </a:fld>
            <a:endParaRPr lang="en-US"/>
          </a:p>
        </p:txBody>
      </p:sp>
    </p:spTree>
    <p:extLst>
      <p:ext uri="{BB962C8B-B14F-4D97-AF65-F5344CB8AC3E}">
        <p14:creationId xmlns:p14="http://schemas.microsoft.com/office/powerpoint/2010/main" val="136673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3200" dirty="0"/>
              <a:t>GET THE MOST OUT OF CLASS TIME</a:t>
            </a:r>
          </a:p>
        </p:txBody>
      </p:sp>
      <p:sp>
        <p:nvSpPr>
          <p:cNvPr id="3" name="Content Placeholder 2"/>
          <p:cNvSpPr>
            <a:spLocks noGrp="1"/>
          </p:cNvSpPr>
          <p:nvPr>
            <p:ph idx="1"/>
          </p:nvPr>
        </p:nvSpPr>
        <p:spPr>
          <a:xfrm>
            <a:off x="457200" y="914400"/>
            <a:ext cx="8534400" cy="4229100"/>
          </a:xfrm>
        </p:spPr>
        <p:txBody>
          <a:bodyPr>
            <a:normAutofit/>
          </a:bodyPr>
          <a:lstStyle/>
          <a:p>
            <a:pPr marL="0" indent="0">
              <a:buNone/>
            </a:pPr>
            <a:r>
              <a:rPr lang="en-US" b="1" dirty="0" smtClean="0">
                <a:effectLst>
                  <a:outerShdw blurRad="38100" dist="38100" dir="2700000" algn="tl">
                    <a:srgbClr val="000000">
                      <a:alpha val="43137"/>
                    </a:srgbClr>
                  </a:outerShdw>
                </a:effectLst>
              </a:rPr>
              <a:t>All class presentations (these slides) are also available at </a:t>
            </a:r>
            <a:r>
              <a:rPr lang="en-US" b="1" dirty="0">
                <a:solidFill>
                  <a:srgbClr val="00FF00"/>
                </a:solidFill>
              </a:rPr>
              <a:t>https://www.carehamradio.com</a:t>
            </a:r>
            <a:r>
              <a:rPr lang="en-US" b="1" dirty="0" smtClean="0">
                <a:solidFill>
                  <a:srgbClr val="00FF00"/>
                </a:solidFill>
              </a:rPr>
              <a:t>/</a:t>
            </a:r>
          </a:p>
          <a:p>
            <a:pPr marL="457200" lvl="2" indent="-274320">
              <a:lnSpc>
                <a:spcPct val="90000"/>
              </a:lnSpc>
            </a:pPr>
            <a:r>
              <a:rPr lang="en-US" sz="2600" b="1" dirty="0">
                <a:effectLst>
                  <a:outerShdw blurRad="38100" dist="38100" dir="2700000" algn="tl">
                    <a:srgbClr val="000000">
                      <a:alpha val="43137"/>
                    </a:srgbClr>
                  </a:outerShdw>
                </a:effectLst>
              </a:rPr>
              <a:t>If you must miss a class, at least go through the presentation online</a:t>
            </a:r>
            <a:r>
              <a:rPr lang="en-US" sz="2600" b="1" dirty="0" smtClean="0">
                <a:effectLst>
                  <a:outerShdw blurRad="38100" dist="38100" dir="2700000" algn="tl">
                    <a:srgbClr val="000000">
                      <a:alpha val="43137"/>
                    </a:srgbClr>
                  </a:outerShdw>
                </a:effectLst>
              </a:rPr>
              <a:t>.</a:t>
            </a:r>
            <a:endParaRPr lang="en-US" sz="26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41</a:t>
            </a:fld>
            <a:endParaRPr lang="en-US"/>
          </a:p>
        </p:txBody>
      </p:sp>
    </p:spTree>
    <p:extLst>
      <p:ext uri="{BB962C8B-B14F-4D97-AF65-F5344CB8AC3E}">
        <p14:creationId xmlns:p14="http://schemas.microsoft.com/office/powerpoint/2010/main" val="254372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sz="3200" dirty="0"/>
              <a:t>GET THE MOST OUT OF CLASS TIME</a:t>
            </a:r>
          </a:p>
        </p:txBody>
      </p:sp>
      <p:sp>
        <p:nvSpPr>
          <p:cNvPr id="3" name="Content Placeholder 2"/>
          <p:cNvSpPr>
            <a:spLocks noGrp="1"/>
          </p:cNvSpPr>
          <p:nvPr>
            <p:ph idx="1"/>
          </p:nvPr>
        </p:nvSpPr>
        <p:spPr>
          <a:xfrm>
            <a:off x="228600" y="914400"/>
            <a:ext cx="8763000" cy="4229100"/>
          </a:xfrm>
        </p:spPr>
        <p:txBody>
          <a:bodyPr>
            <a:normAutofit fontScale="92500" lnSpcReduction="10000"/>
          </a:bodyPr>
          <a:lstStyle/>
          <a:p>
            <a:pPr marL="0" indent="0">
              <a:buNone/>
            </a:pPr>
            <a:r>
              <a:rPr lang="en-US" b="1" dirty="0" smtClean="0">
                <a:effectLst>
                  <a:outerShdw blurRad="38100" dist="38100" dir="2700000" algn="tl">
                    <a:srgbClr val="000000">
                      <a:alpha val="43137"/>
                    </a:srgbClr>
                  </a:outerShdw>
                </a:effectLst>
              </a:rPr>
              <a:t>USE THE HANDOUTS</a:t>
            </a:r>
          </a:p>
          <a:p>
            <a:pPr marL="457200" lvl="2" indent="-274320"/>
            <a:r>
              <a:rPr lang="en-US" sz="2800" b="1" dirty="0">
                <a:effectLst>
                  <a:outerShdw blurRad="38100" dist="38100" dir="2700000" algn="tl">
                    <a:srgbClr val="000000">
                      <a:alpha val="43137"/>
                    </a:srgbClr>
                  </a:outerShdw>
                </a:effectLst>
              </a:rPr>
              <a:t>Handouts are available online for you to print, work through, and bring to class.</a:t>
            </a:r>
          </a:p>
          <a:p>
            <a:pPr marL="457200" lvl="2" indent="-274320"/>
            <a:r>
              <a:rPr lang="en-US" sz="2800" b="1" dirty="0" smtClean="0">
                <a:effectLst>
                  <a:outerShdw blurRad="38100" dist="38100" dir="2700000" algn="tl">
                    <a:srgbClr val="000000">
                      <a:alpha val="43137"/>
                    </a:srgbClr>
                  </a:outerShdw>
                </a:effectLst>
              </a:rPr>
              <a:t>Go to Carehamradio.com</a:t>
            </a:r>
            <a:endParaRPr lang="en-US" sz="2800" b="1" dirty="0">
              <a:effectLst>
                <a:outerShdw blurRad="38100" dist="38100" dir="2700000" algn="tl">
                  <a:srgbClr val="000000">
                    <a:alpha val="43137"/>
                  </a:srgbClr>
                </a:outerShdw>
              </a:effectLst>
            </a:endParaRPr>
          </a:p>
          <a:p>
            <a:pPr marL="457200" lvl="2" indent="-274320"/>
            <a:r>
              <a:rPr lang="en-US" sz="2800" b="1" dirty="0" smtClean="0">
                <a:effectLst>
                  <a:outerShdw blurRad="38100" dist="38100" dir="2700000" algn="tl">
                    <a:srgbClr val="000000">
                      <a:alpha val="43137"/>
                    </a:srgbClr>
                  </a:outerShdw>
                </a:effectLst>
              </a:rPr>
              <a:t>HOVER over “</a:t>
            </a:r>
            <a:r>
              <a:rPr lang="en-US" sz="2800" b="1" dirty="0">
                <a:effectLst>
                  <a:outerShdw blurRad="38100" dist="38100" dir="2700000" algn="tl">
                    <a:srgbClr val="000000">
                      <a:alpha val="43137"/>
                    </a:srgbClr>
                  </a:outerShdw>
                </a:effectLst>
              </a:rPr>
              <a:t>Licensing classes” in the </a:t>
            </a:r>
            <a:r>
              <a:rPr lang="en-US" sz="2800" b="1" dirty="0" smtClean="0">
                <a:effectLst>
                  <a:outerShdw blurRad="38100" dist="38100" dir="2700000" algn="tl">
                    <a:srgbClr val="000000">
                      <a:alpha val="43137"/>
                    </a:srgbClr>
                  </a:outerShdw>
                </a:effectLst>
              </a:rPr>
              <a:t>menu bar near the top of the page.</a:t>
            </a:r>
          </a:p>
          <a:p>
            <a:pPr marL="457200" lvl="2" indent="-274320"/>
            <a:r>
              <a:rPr lang="en-US" sz="2800" b="1" dirty="0" smtClean="0">
                <a:effectLst>
                  <a:outerShdw blurRad="38100" dist="38100" dir="2700000" algn="tl">
                    <a:srgbClr val="000000">
                      <a:alpha val="43137"/>
                    </a:srgbClr>
                  </a:outerShdw>
                </a:effectLst>
              </a:rPr>
              <a:t>CLICK on “Class Presentations”</a:t>
            </a:r>
            <a:endParaRPr lang="en-US" sz="2800" b="1" dirty="0">
              <a:effectLst>
                <a:outerShdw blurRad="38100" dist="38100" dir="2700000" algn="tl">
                  <a:srgbClr val="000000">
                    <a:alpha val="43137"/>
                  </a:srgbClr>
                </a:outerShdw>
              </a:effectLst>
            </a:endParaRPr>
          </a:p>
          <a:p>
            <a:pPr marL="457200" lvl="2" indent="-274320"/>
            <a:r>
              <a:rPr lang="en-US" sz="2800" b="1" dirty="0">
                <a:effectLst>
                  <a:outerShdw blurRad="38100" dist="38100" dir="2700000" algn="tl">
                    <a:srgbClr val="000000">
                      <a:alpha val="43137"/>
                    </a:srgbClr>
                  </a:outerShdw>
                </a:effectLst>
              </a:rPr>
              <a:t>Scroll down the page to the </a:t>
            </a:r>
            <a:r>
              <a:rPr lang="en-US" sz="2800" b="1" dirty="0" smtClean="0">
                <a:effectLst>
                  <a:outerShdw blurRad="38100" dist="38100" dir="2700000" algn="tl">
                    <a:srgbClr val="000000">
                      <a:alpha val="43137"/>
                    </a:srgbClr>
                  </a:outerShdw>
                </a:effectLst>
              </a:rPr>
              <a:t>PRESENTATIONS.</a:t>
            </a:r>
          </a:p>
          <a:p>
            <a:pPr marL="457200" lvl="2" indent="-274320"/>
            <a:r>
              <a:rPr lang="en-US" sz="2800" b="1" dirty="0" smtClean="0">
                <a:effectLst>
                  <a:outerShdw blurRad="38100" dist="38100" dir="2700000" algn="tl">
                    <a:srgbClr val="000000">
                      <a:alpha val="43137"/>
                    </a:srgbClr>
                  </a:outerShdw>
                </a:effectLst>
              </a:rPr>
              <a:t>There will be a link for handouts below all but the first presentation.</a:t>
            </a:r>
            <a:endParaRPr lang="en-US" sz="28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42</a:t>
            </a:fld>
            <a:endParaRPr lang="en-US"/>
          </a:p>
        </p:txBody>
      </p:sp>
    </p:spTree>
    <p:extLst>
      <p:ext uri="{BB962C8B-B14F-4D97-AF65-F5344CB8AC3E}">
        <p14:creationId xmlns:p14="http://schemas.microsoft.com/office/powerpoint/2010/main" val="108607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3200" dirty="0"/>
              <a:t>GET THE MOST OUT OF CLASS TIME</a:t>
            </a:r>
          </a:p>
        </p:txBody>
      </p:sp>
      <p:sp>
        <p:nvSpPr>
          <p:cNvPr id="3" name="Content Placeholder 2"/>
          <p:cNvSpPr>
            <a:spLocks noGrp="1"/>
          </p:cNvSpPr>
          <p:nvPr>
            <p:ph idx="1"/>
          </p:nvPr>
        </p:nvSpPr>
        <p:spPr>
          <a:xfrm>
            <a:off x="457200" y="914400"/>
            <a:ext cx="8534400" cy="4229100"/>
          </a:xfrm>
        </p:spPr>
        <p:txBody>
          <a:bodyPr>
            <a:normAutofit/>
          </a:bodyPr>
          <a:lstStyle/>
          <a:p>
            <a:pPr marL="0" indent="0">
              <a:buNone/>
            </a:pPr>
            <a:endParaRPr lang="en-US" b="1" dirty="0">
              <a:effectLst>
                <a:outerShdw blurRad="38100" dist="38100" dir="2700000" algn="tl">
                  <a:srgbClr val="000000">
                    <a:alpha val="43137"/>
                  </a:srgbClr>
                </a:outerShdw>
              </a:effectLst>
            </a:endParaRPr>
          </a:p>
          <a:p>
            <a:pPr marL="0" indent="0">
              <a:buNone/>
            </a:pPr>
            <a:r>
              <a:rPr lang="en-US" b="1" dirty="0" smtClean="0">
                <a:effectLst>
                  <a:outerShdw blurRad="38100" dist="38100" dir="2700000" algn="tl">
                    <a:srgbClr val="000000">
                      <a:alpha val="43137"/>
                    </a:srgbClr>
                  </a:outerShdw>
                </a:effectLst>
              </a:rPr>
              <a:t>While fonts and size change, </a:t>
            </a:r>
            <a:r>
              <a:rPr lang="en-US" b="1" dirty="0" smtClean="0">
                <a:solidFill>
                  <a:srgbClr val="FFFF00"/>
                </a:solidFill>
                <a:effectLst>
                  <a:outerShdw blurRad="38100" dist="38100" dir="2700000" algn="tl">
                    <a:srgbClr val="000000">
                      <a:alpha val="43137"/>
                    </a:srgbClr>
                  </a:outerShdw>
                </a:effectLst>
              </a:rPr>
              <a:t>YELLOW text within the training slides means </a:t>
            </a:r>
          </a:p>
          <a:p>
            <a:pPr marL="0" indent="0">
              <a:buNone/>
            </a:pPr>
            <a:endParaRPr lang="en-US" b="1" dirty="0">
              <a:solidFill>
                <a:srgbClr val="FFFF00"/>
              </a:solidFill>
              <a:effectLst>
                <a:outerShdw blurRad="38100" dist="38100" dir="2700000" algn="tl">
                  <a:srgbClr val="000000">
                    <a:alpha val="43137"/>
                  </a:srgbClr>
                </a:outerShdw>
              </a:effectLst>
            </a:endParaRPr>
          </a:p>
          <a:p>
            <a:pPr marL="0" indent="0" algn="ctr">
              <a:buNone/>
            </a:pPr>
            <a:r>
              <a:rPr lang="en-US" sz="4000" b="1" dirty="0" smtClean="0">
                <a:solidFill>
                  <a:srgbClr val="FFFF00"/>
                </a:solidFill>
                <a:effectLst>
                  <a:outerShdw blurRad="38100" dist="38100" dir="2700000" algn="tl">
                    <a:srgbClr val="000000">
                      <a:alpha val="43137"/>
                    </a:srgbClr>
                  </a:outerShdw>
                </a:effectLst>
              </a:rPr>
              <a:t>THIS IS ON THE TEST</a:t>
            </a:r>
            <a:endParaRPr lang="en-US" sz="4000" b="1"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t>43</a:t>
            </a:fld>
            <a:endParaRPr lang="en-US"/>
          </a:p>
        </p:txBody>
      </p:sp>
    </p:spTree>
    <p:extLst>
      <p:ext uri="{BB962C8B-B14F-4D97-AF65-F5344CB8AC3E}">
        <p14:creationId xmlns:p14="http://schemas.microsoft.com/office/powerpoint/2010/main" val="351978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WEB LINKS</a:t>
            </a:r>
            <a:endParaRPr lang="en-US" dirty="0"/>
          </a:p>
        </p:txBody>
      </p:sp>
      <p:sp>
        <p:nvSpPr>
          <p:cNvPr id="3" name="Content Placeholder 2"/>
          <p:cNvSpPr>
            <a:spLocks noGrp="1"/>
          </p:cNvSpPr>
          <p:nvPr>
            <p:ph idx="1"/>
          </p:nvPr>
        </p:nvSpPr>
        <p:spPr>
          <a:xfrm>
            <a:off x="457200" y="895350"/>
            <a:ext cx="8229600" cy="4114800"/>
          </a:xfrm>
        </p:spPr>
        <p:txBody>
          <a:bodyPr>
            <a:normAutofit fontScale="92500" lnSpcReduction="20000"/>
          </a:bodyPr>
          <a:lstStyle/>
          <a:p>
            <a:pPr marL="0" indent="0">
              <a:buNone/>
            </a:pPr>
            <a:r>
              <a:rPr lang="en-US" sz="2000" dirty="0" smtClean="0">
                <a:effectLst>
                  <a:outerShdw blurRad="38100" dist="38100" dir="2700000" algn="tl">
                    <a:srgbClr val="000000">
                      <a:alpha val="43137"/>
                    </a:srgbClr>
                  </a:outerShdw>
                </a:effectLst>
              </a:rPr>
              <a:t>Cascade Amateur Radio Enthusiasts (C.A.R.E.)</a:t>
            </a:r>
          </a:p>
          <a:p>
            <a:pPr marL="0" indent="0">
              <a:buNone/>
            </a:pPr>
            <a:r>
              <a:rPr lang="en-US" sz="2000"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2"/>
              </a:rPr>
              <a:t>https</a:t>
            </a:r>
            <a:r>
              <a:rPr lang="en-US" sz="2000" dirty="0">
                <a:effectLst>
                  <a:outerShdw blurRad="38100" dist="38100" dir="2700000" algn="tl">
                    <a:srgbClr val="000000">
                      <a:alpha val="43137"/>
                    </a:srgbClr>
                  </a:outerShdw>
                </a:effectLst>
                <a:hlinkClick r:id="rId2"/>
              </a:rPr>
              <a:t>://www.carehamradio.com</a:t>
            </a:r>
            <a:r>
              <a:rPr lang="en-US" sz="2000" dirty="0" smtClean="0">
                <a:effectLst>
                  <a:outerShdw blurRad="38100" dist="38100" dir="2700000" algn="tl">
                    <a:srgbClr val="000000">
                      <a:alpha val="43137"/>
                    </a:srgbClr>
                  </a:outerShdw>
                </a:effectLst>
                <a:hlinkClick r:id="rId2"/>
              </a:rPr>
              <a:t>/</a:t>
            </a:r>
            <a:endParaRPr lang="en-US" sz="2000" dirty="0" smtClean="0">
              <a:effectLst>
                <a:outerShdw blurRad="38100" dist="38100" dir="2700000" algn="tl">
                  <a:srgbClr val="000000">
                    <a:alpha val="43137"/>
                  </a:srgbClr>
                </a:outerShdw>
              </a:effectLst>
            </a:endParaRPr>
          </a:p>
          <a:p>
            <a:pPr marL="0" indent="0">
              <a:buNone/>
            </a:pPr>
            <a:r>
              <a:rPr lang="en-US" sz="2100" dirty="0">
                <a:effectLst>
                  <a:outerShdw blurRad="38100" dist="38100" dir="2700000" algn="tl">
                    <a:srgbClr val="000000">
                      <a:alpha val="43137"/>
                    </a:srgbClr>
                  </a:outerShdw>
                </a:effectLst>
              </a:rPr>
              <a:t>HamStudy.org</a:t>
            </a:r>
          </a:p>
          <a:p>
            <a:pPr marL="0" indent="0">
              <a:buNone/>
            </a:pPr>
            <a:r>
              <a:rPr lang="en-US" sz="2000" dirty="0" smtClean="0">
                <a:effectLst>
                  <a:outerShdw blurRad="38100" dist="38100" dir="2700000" algn="tl">
                    <a:srgbClr val="000000">
                      <a:alpha val="43137"/>
                    </a:srgbClr>
                  </a:outerShdw>
                </a:effectLst>
              </a:rPr>
              <a:t>	Has </a:t>
            </a:r>
            <a:r>
              <a:rPr lang="en-US" sz="2000" dirty="0">
                <a:effectLst>
                  <a:outerShdw blurRad="38100" dist="38100" dir="2700000" algn="tl">
                    <a:srgbClr val="000000">
                      <a:alpha val="43137"/>
                    </a:srgbClr>
                  </a:outerShdw>
                </a:effectLst>
              </a:rPr>
              <a:t>practice tests, hints, tips, tricks, etc…..and it’s </a:t>
            </a:r>
            <a:r>
              <a:rPr lang="en-US" sz="2000" dirty="0" smtClean="0">
                <a:effectLst>
                  <a:outerShdw blurRad="38100" dist="38100" dir="2700000" algn="tl">
                    <a:srgbClr val="000000">
                      <a:alpha val="43137"/>
                    </a:srgbClr>
                  </a:outerShdw>
                </a:effectLst>
              </a:rPr>
              <a:t>FREE</a:t>
            </a:r>
          </a:p>
          <a:p>
            <a:pPr marL="0" indent="0">
              <a:buNone/>
            </a:pPr>
            <a:r>
              <a:rPr lang="en-US" sz="2000" dirty="0" smtClean="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3"/>
              </a:rPr>
              <a:t>https://hamstudy.org/</a:t>
            </a:r>
            <a:endParaRPr lang="en-US" sz="2000" dirty="0" smtClean="0">
              <a:effectLst>
                <a:outerShdw blurRad="38100" dist="38100" dir="2700000" algn="tl">
                  <a:srgbClr val="000000">
                    <a:alpha val="43137"/>
                  </a:srgbClr>
                </a:outerShdw>
              </a:effectLst>
            </a:endParaRPr>
          </a:p>
          <a:p>
            <a:pPr marL="0" indent="0">
              <a:buNone/>
            </a:pPr>
            <a:r>
              <a:rPr lang="en-US" sz="2000" dirty="0" smtClean="0">
                <a:effectLst>
                  <a:outerShdw blurRad="38100" dist="38100" dir="2700000" algn="tl">
                    <a:srgbClr val="000000">
                      <a:alpha val="43137"/>
                    </a:srgbClr>
                  </a:outerShdw>
                </a:effectLst>
              </a:rPr>
              <a:t>American Radio Relay League (ARRL)</a:t>
            </a:r>
          </a:p>
          <a:p>
            <a:pPr marL="0" indent="0">
              <a:buNone/>
            </a:pPr>
            <a:r>
              <a:rPr lang="en-US" sz="2000"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4"/>
              </a:rPr>
              <a:t>http</a:t>
            </a:r>
            <a:r>
              <a:rPr lang="en-US" sz="2000" dirty="0">
                <a:effectLst>
                  <a:outerShdw blurRad="38100" dist="38100" dir="2700000" algn="tl">
                    <a:srgbClr val="000000">
                      <a:alpha val="43137"/>
                    </a:srgbClr>
                  </a:outerShdw>
                </a:effectLst>
                <a:hlinkClick r:id="rId4"/>
              </a:rPr>
              <a:t>://www.arrl.org</a:t>
            </a:r>
            <a:r>
              <a:rPr lang="en-US" sz="2000" dirty="0" smtClean="0">
                <a:effectLst>
                  <a:outerShdw blurRad="38100" dist="38100" dir="2700000" algn="tl">
                    <a:srgbClr val="000000">
                      <a:alpha val="43137"/>
                    </a:srgbClr>
                  </a:outerShdw>
                </a:effectLst>
                <a:hlinkClick r:id="rId4"/>
              </a:rPr>
              <a:t>/</a:t>
            </a:r>
            <a:endParaRPr lang="en-US" sz="2000" dirty="0" smtClean="0">
              <a:effectLst>
                <a:outerShdw blurRad="38100" dist="38100" dir="2700000" algn="tl">
                  <a:srgbClr val="000000">
                    <a:alpha val="43137"/>
                  </a:srgbClr>
                </a:outerShdw>
              </a:effectLst>
            </a:endParaRPr>
          </a:p>
          <a:p>
            <a:pPr marL="0" indent="0">
              <a:buNone/>
            </a:pPr>
            <a:r>
              <a:rPr lang="en-US" sz="2000" dirty="0" smtClean="0">
                <a:effectLst>
                  <a:outerShdw blurRad="38100" dist="38100" dir="2700000" algn="tl">
                    <a:srgbClr val="000000">
                      <a:alpha val="43137"/>
                    </a:srgbClr>
                  </a:outerShdw>
                </a:effectLst>
              </a:rPr>
              <a:t>QRZ – A little like Facebook for HAMs but not as crazy</a:t>
            </a:r>
          </a:p>
          <a:p>
            <a:pPr marL="0" indent="0">
              <a:buNone/>
            </a:pPr>
            <a:r>
              <a:rPr lang="en-US" sz="2000"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5"/>
              </a:rPr>
              <a:t>https</a:t>
            </a:r>
            <a:r>
              <a:rPr lang="en-US" sz="2000" dirty="0">
                <a:effectLst>
                  <a:outerShdw blurRad="38100" dist="38100" dir="2700000" algn="tl">
                    <a:srgbClr val="000000">
                      <a:alpha val="43137"/>
                    </a:srgbClr>
                  </a:outerShdw>
                </a:effectLst>
                <a:hlinkClick r:id="rId5"/>
              </a:rPr>
              <a:t>://www.qrz.com</a:t>
            </a:r>
            <a:r>
              <a:rPr lang="en-US" sz="2000" dirty="0" smtClean="0">
                <a:effectLst>
                  <a:outerShdw blurRad="38100" dist="38100" dir="2700000" algn="tl">
                    <a:srgbClr val="000000">
                      <a:alpha val="43137"/>
                    </a:srgbClr>
                  </a:outerShdw>
                </a:effectLst>
                <a:hlinkClick r:id="rId5"/>
              </a:rPr>
              <a:t>/</a:t>
            </a:r>
            <a:endParaRPr lang="en-US" sz="2000" dirty="0" smtClean="0">
              <a:effectLst>
                <a:outerShdw blurRad="38100" dist="38100" dir="2700000" algn="tl">
                  <a:srgbClr val="000000">
                    <a:alpha val="43137"/>
                  </a:srgbClr>
                </a:outerShdw>
              </a:effectLst>
            </a:endParaRPr>
          </a:p>
          <a:p>
            <a:pPr marL="0" indent="0">
              <a:buNone/>
            </a:pPr>
            <a:r>
              <a:rPr lang="en-US" sz="2000" dirty="0" err="1" smtClean="0">
                <a:effectLst>
                  <a:outerShdw blurRad="38100" dist="38100" dir="2700000" algn="tl">
                    <a:srgbClr val="000000">
                      <a:alpha val="43137"/>
                    </a:srgbClr>
                  </a:outerShdw>
                </a:effectLst>
              </a:rPr>
              <a:t>Eham</a:t>
            </a:r>
            <a:r>
              <a:rPr lang="en-US" sz="2000" dirty="0" smtClean="0">
                <a:effectLst>
                  <a:outerShdw blurRad="38100" dist="38100" dir="2700000" algn="tl">
                    <a:srgbClr val="000000">
                      <a:alpha val="43137"/>
                    </a:srgbClr>
                  </a:outerShdw>
                </a:effectLst>
              </a:rPr>
              <a:t> – Product reviews (used gear too), forums, etc.</a:t>
            </a:r>
          </a:p>
          <a:p>
            <a:pPr marL="0" indent="0">
              <a:buNone/>
            </a:pPr>
            <a:r>
              <a:rPr lang="en-US" sz="2000"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6"/>
              </a:rPr>
              <a:t>https</a:t>
            </a:r>
            <a:r>
              <a:rPr lang="en-US" sz="2000" dirty="0">
                <a:effectLst>
                  <a:outerShdw blurRad="38100" dist="38100" dir="2700000" algn="tl">
                    <a:srgbClr val="000000">
                      <a:alpha val="43137"/>
                    </a:srgbClr>
                  </a:outerShdw>
                </a:effectLst>
                <a:hlinkClick r:id="rId6"/>
              </a:rPr>
              <a:t>://www.eham.net</a:t>
            </a:r>
            <a:r>
              <a:rPr lang="en-US" sz="2000" dirty="0" smtClean="0">
                <a:effectLst>
                  <a:outerShdw blurRad="38100" dist="38100" dir="2700000" algn="tl">
                    <a:srgbClr val="000000">
                      <a:alpha val="43137"/>
                    </a:srgbClr>
                  </a:outerShdw>
                </a:effectLst>
                <a:hlinkClick r:id="rId6"/>
              </a:rPr>
              <a:t>/</a:t>
            </a:r>
            <a:endParaRPr lang="en-US" sz="2000" dirty="0" smtClean="0">
              <a:effectLst>
                <a:outerShdw blurRad="38100" dist="38100" dir="2700000" algn="tl">
                  <a:srgbClr val="000000">
                    <a:alpha val="43137"/>
                  </a:srgbClr>
                </a:outerShdw>
              </a:effectLst>
            </a:endParaRPr>
          </a:p>
          <a:p>
            <a:pPr marL="0" indent="0">
              <a:buNone/>
            </a:pPr>
            <a:r>
              <a:rPr lang="en-US" sz="2000" dirty="0" smtClean="0">
                <a:effectLst>
                  <a:outerShdw blurRad="38100" dist="38100" dir="2700000" algn="tl">
                    <a:srgbClr val="000000">
                      <a:alpha val="43137"/>
                    </a:srgbClr>
                  </a:outerShdw>
                </a:effectLst>
              </a:rPr>
              <a:t>FCC site to sign up for an FRN</a:t>
            </a:r>
          </a:p>
          <a:p>
            <a:pPr marL="0" indent="0">
              <a:buNone/>
            </a:pPr>
            <a:r>
              <a:rPr lang="en-US" sz="2000" dirty="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hlinkClick r:id="rId7"/>
              </a:rPr>
              <a:t>https</a:t>
            </a:r>
            <a:r>
              <a:rPr lang="en-US" sz="2000" dirty="0">
                <a:effectLst>
                  <a:outerShdw blurRad="38100" dist="38100" dir="2700000" algn="tl">
                    <a:srgbClr val="000000">
                      <a:alpha val="43137"/>
                    </a:srgbClr>
                  </a:outerShdw>
                </a:effectLst>
                <a:hlinkClick r:id="rId7"/>
              </a:rPr>
              <a:t>://</a:t>
            </a:r>
            <a:r>
              <a:rPr lang="en-US" sz="2000" dirty="0" smtClean="0">
                <a:effectLst>
                  <a:outerShdw blurRad="38100" dist="38100" dir="2700000" algn="tl">
                    <a:srgbClr val="000000">
                      <a:alpha val="43137"/>
                    </a:srgbClr>
                  </a:outerShdw>
                </a:effectLst>
                <a:hlinkClick r:id="rId7"/>
              </a:rPr>
              <a:t>apps.fcc.gov/coresWeb/publicHome.do</a:t>
            </a:r>
            <a:endParaRPr lang="en-US" sz="2000" dirty="0" smtClean="0">
              <a:effectLst>
                <a:outerShdw blurRad="38100" dist="38100" dir="2700000" algn="tl">
                  <a:srgbClr val="000000">
                    <a:alpha val="43137"/>
                  </a:srgbClr>
                </a:outerShdw>
              </a:effectLst>
            </a:endParaRPr>
          </a:p>
          <a:p>
            <a:pPr marL="0" indent="0">
              <a:buNone/>
            </a:pPr>
            <a:endParaRPr lang="en-US" sz="2000" dirty="0"/>
          </a:p>
          <a:p>
            <a:pPr marL="0" indent="0">
              <a:buNone/>
            </a:pPr>
            <a:endParaRPr lang="en-US" sz="2000" dirty="0"/>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A50CD4D-2A72-498E-98BA-944F5E0E8C9C}" type="slidenum">
              <a:rPr lang="en-US" smtClean="0"/>
              <a:t>44</a:t>
            </a:fld>
            <a:endParaRPr lang="en-US"/>
          </a:p>
        </p:txBody>
      </p:sp>
    </p:spTree>
    <p:extLst>
      <p:ext uri="{BB962C8B-B14F-4D97-AF65-F5344CB8AC3E}">
        <p14:creationId xmlns:p14="http://schemas.microsoft.com/office/powerpoint/2010/main" val="1084501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4366022"/>
          </a:xfrm>
        </p:spPr>
        <p:txBody>
          <a:bodyPr>
            <a:normAutofit lnSpcReduction="10000"/>
          </a:bodyPr>
          <a:lstStyle/>
          <a:p>
            <a:pPr marL="0" indent="0" algn="ctr">
              <a:buNone/>
            </a:pPr>
            <a:r>
              <a:rPr lang="en-US" sz="9600" b="1" dirty="0" smtClean="0">
                <a:effectLst>
                  <a:outerShdw blurRad="38100" dist="38100" dir="2700000" algn="tl">
                    <a:srgbClr val="000000">
                      <a:alpha val="43137"/>
                    </a:srgbClr>
                  </a:outerShdw>
                </a:effectLst>
              </a:rPr>
              <a:t>1</a:t>
            </a:r>
            <a:r>
              <a:rPr lang="en-US" sz="9600" b="1" baseline="30000" dirty="0" smtClean="0">
                <a:effectLst>
                  <a:outerShdw blurRad="38100" dist="38100" dir="2700000" algn="tl">
                    <a:srgbClr val="000000">
                      <a:alpha val="43137"/>
                    </a:srgbClr>
                  </a:outerShdw>
                </a:effectLst>
              </a:rPr>
              <a:t>st</a:t>
            </a:r>
            <a:r>
              <a:rPr lang="en-US" sz="9600" b="1" dirty="0" smtClean="0">
                <a:effectLst>
                  <a:outerShdw blurRad="38100" dist="38100" dir="2700000" algn="tl">
                    <a:srgbClr val="000000">
                      <a:alpha val="43137"/>
                    </a:srgbClr>
                  </a:outerShdw>
                </a:effectLst>
              </a:rPr>
              <a:t> 2-3 WEEKS</a:t>
            </a:r>
          </a:p>
          <a:p>
            <a:pPr marL="0" indent="0">
              <a:buNone/>
            </a:pPr>
            <a:endParaRPr lang="en-US" sz="800" dirty="0">
              <a:effectLst>
                <a:outerShdw blurRad="38100" dist="38100" dir="2700000" algn="tl">
                  <a:srgbClr val="000000">
                    <a:alpha val="43137"/>
                  </a:srgbClr>
                </a:outerShdw>
              </a:effectLst>
            </a:endParaRPr>
          </a:p>
          <a:p>
            <a:pPr marL="0" lvl="0" indent="0" algn="ctr">
              <a:buClr>
                <a:srgbClr val="00B0F0"/>
              </a:buClr>
              <a:buNone/>
              <a:defRPr/>
            </a:pPr>
            <a:r>
              <a:rPr lang="en-US" sz="4400" b="1" spc="300" dirty="0">
                <a:solidFill>
                  <a:srgbClr val="00FF00"/>
                </a:solidFill>
                <a:effectLst>
                  <a:outerShdw blurRad="38100" dist="38100" dir="2700000" algn="tl">
                    <a:srgbClr val="000000">
                      <a:alpha val="43137"/>
                    </a:srgbClr>
                  </a:outerShdw>
                </a:effectLst>
                <a:cs typeface="Gill Sans Light" panose="020B0302020104020203" pitchFamily="34" charset="-79"/>
              </a:rPr>
              <a:t>Chapters </a:t>
            </a:r>
            <a:r>
              <a:rPr lang="en-US" sz="4400" b="1" spc="300" dirty="0" smtClean="0">
                <a:solidFill>
                  <a:srgbClr val="00FF00"/>
                </a:solidFill>
                <a:effectLst>
                  <a:outerShdw blurRad="38100" dist="38100" dir="2700000" algn="tl">
                    <a:srgbClr val="000000">
                      <a:alpha val="43137"/>
                    </a:srgbClr>
                  </a:outerShdw>
                </a:effectLst>
                <a:cs typeface="Gill Sans Light" panose="020B0302020104020203" pitchFamily="34" charset="-79"/>
              </a:rPr>
              <a:t>T2/T3/G4</a:t>
            </a:r>
            <a:endParaRPr lang="en-US" sz="4400" b="1" spc="300" dirty="0">
              <a:solidFill>
                <a:srgbClr val="00FF00"/>
              </a:solidFill>
              <a:effectLst>
                <a:outerShdw blurRad="38100" dist="38100" dir="2700000" algn="tl">
                  <a:srgbClr val="000000">
                    <a:alpha val="43137"/>
                  </a:srgbClr>
                </a:outerShdw>
              </a:effectLst>
              <a:cs typeface="Gill Sans Light" panose="020B0302020104020203" pitchFamily="34" charset="-79"/>
            </a:endParaRPr>
          </a:p>
          <a:p>
            <a:pPr marL="0" lvl="0" indent="0" algn="ctr">
              <a:buClr>
                <a:srgbClr val="00B0F0"/>
              </a:buClr>
              <a:buNone/>
              <a:defRPr/>
            </a:pPr>
            <a:r>
              <a:rPr lang="en-US" sz="4400" b="1" spc="300" dirty="0">
                <a:effectLst>
                  <a:outerShdw blurRad="38100" dist="38100" dir="2700000" algn="tl">
                    <a:srgbClr val="000000">
                      <a:alpha val="43137"/>
                    </a:srgbClr>
                  </a:outerShdw>
                </a:effectLst>
                <a:cs typeface="Gill Sans Light" panose="020B0302020104020203" pitchFamily="34" charset="-79"/>
              </a:rPr>
              <a:t>AAAAAHHHH!  MATH!!</a:t>
            </a:r>
          </a:p>
          <a:p>
            <a:pPr marL="0" lvl="0" indent="0" algn="ctr">
              <a:buClr>
                <a:srgbClr val="00B0F0"/>
              </a:buClr>
              <a:buNone/>
              <a:defRPr/>
            </a:pPr>
            <a:r>
              <a:rPr lang="en-US" sz="4400" b="1" spc="300" dirty="0">
                <a:effectLst>
                  <a:outerShdw blurRad="38100" dist="38100" dir="2700000" algn="tl">
                    <a:srgbClr val="000000">
                      <a:alpha val="43137"/>
                    </a:srgbClr>
                  </a:outerShdw>
                </a:effectLst>
                <a:cs typeface="Gill Sans Light" panose="020B0302020104020203" pitchFamily="34" charset="-79"/>
              </a:rPr>
              <a:t>Study up, and be prepared to memorize some things</a:t>
            </a:r>
            <a:r>
              <a:rPr lang="en-US" sz="4400" b="1" spc="300" dirty="0" smtClean="0">
                <a:effectLst>
                  <a:outerShdw blurRad="38100" dist="38100" dir="2700000" algn="tl">
                    <a:srgbClr val="000000">
                      <a:alpha val="43137"/>
                    </a:srgbClr>
                  </a:outerShdw>
                </a:effectLst>
                <a:cs typeface="Gill Sans Light" panose="020B0302020104020203" pitchFamily="34" charset="-79"/>
              </a:rPr>
              <a:t>!</a:t>
            </a:r>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45</a:t>
            </a:fld>
            <a:endParaRPr lang="en-US">
              <a:solidFill>
                <a:prstClr val="white">
                  <a:tint val="75000"/>
                </a:prstClr>
              </a:solidFill>
            </a:endParaRPr>
          </a:p>
        </p:txBody>
      </p:sp>
    </p:spTree>
    <p:extLst>
      <p:ext uri="{BB962C8B-B14F-4D97-AF65-F5344CB8AC3E}">
        <p14:creationId xmlns:p14="http://schemas.microsoft.com/office/powerpoint/2010/main" val="28234309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438150"/>
            <a:ext cx="6248399" cy="4349004"/>
          </a:xfrm>
          <a:prstGeom prst="rect">
            <a:avLst/>
          </a:prstGeom>
        </p:spPr>
      </p:pic>
      <p:sp>
        <p:nvSpPr>
          <p:cNvPr id="4" name="Slide Number Placeholder 3"/>
          <p:cNvSpPr>
            <a:spLocks noGrp="1"/>
          </p:cNvSpPr>
          <p:nvPr>
            <p:ph type="sldNum" sz="quarter" idx="12"/>
          </p:nvPr>
        </p:nvSpPr>
        <p:spPr/>
        <p:txBody>
          <a:bodyPr/>
          <a:lstStyle/>
          <a:p>
            <a:fld id="{8A50CD4D-2A72-498E-98BA-944F5E0E8C9C}" type="slidenum">
              <a:rPr lang="en-US" smtClean="0"/>
              <a:t>46</a:t>
            </a:fld>
            <a:endParaRPr lang="en-US"/>
          </a:p>
        </p:txBody>
      </p:sp>
    </p:spTree>
    <p:extLst>
      <p:ext uri="{BB962C8B-B14F-4D97-AF65-F5344CB8AC3E}">
        <p14:creationId xmlns:p14="http://schemas.microsoft.com/office/powerpoint/2010/main" val="39087146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endParaRPr lang="en-US" sz="1000" b="1" dirty="0" smtClean="0"/>
          </a:p>
          <a:p>
            <a:pPr marL="0" indent="0" algn="ctr">
              <a:buNone/>
            </a:pPr>
            <a:r>
              <a:rPr lang="en-US" sz="8000" b="1" dirty="0" smtClean="0">
                <a:effectLst>
                  <a:outerShdw blurRad="38100" dist="38100" dir="2700000" algn="tl">
                    <a:srgbClr val="000000">
                      <a:alpha val="43137"/>
                    </a:srgbClr>
                  </a:outerShdw>
                </a:effectLst>
              </a:rPr>
              <a:t>RIGHT NOW</a:t>
            </a:r>
          </a:p>
          <a:p>
            <a:pPr marL="0" indent="0" algn="ctr">
              <a:buNone/>
            </a:pPr>
            <a:endParaRPr lang="en-US" sz="3500" b="1" dirty="0" smtClean="0">
              <a:effectLst>
                <a:outerShdw blurRad="38100" dist="38100" dir="2700000" algn="tl">
                  <a:srgbClr val="000000">
                    <a:alpha val="43137"/>
                  </a:srgbClr>
                </a:outerShdw>
              </a:effectLst>
            </a:endParaRPr>
          </a:p>
          <a:p>
            <a:pPr marL="0" indent="0" algn="ctr">
              <a:buNone/>
            </a:pPr>
            <a:r>
              <a:rPr lang="en-US" sz="3500" b="1" dirty="0" smtClean="0">
                <a:effectLst>
                  <a:outerShdw blurRad="38100" dist="38100" dir="2700000" algn="tl">
                    <a:srgbClr val="000000">
                      <a:alpha val="43137"/>
                    </a:srgbClr>
                  </a:outerShdw>
                </a:effectLst>
              </a:rPr>
              <a:t>Let’s take a look at SAFETY</a:t>
            </a:r>
          </a:p>
          <a:p>
            <a:pPr marL="0" indent="0" algn="ctr">
              <a:buNone/>
            </a:pPr>
            <a:r>
              <a:rPr lang="en-US" sz="3500" b="1" dirty="0" smtClean="0">
                <a:effectLst>
                  <a:outerShdw blurRad="38100" dist="38100" dir="2700000" algn="tl">
                    <a:srgbClr val="000000">
                      <a:alpha val="43137"/>
                    </a:srgbClr>
                  </a:outerShdw>
                </a:effectLst>
              </a:rPr>
              <a:t>(Chapters T9/G9)</a:t>
            </a:r>
            <a:endParaRPr lang="en-US" sz="35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8A50CD4D-2A72-498E-98BA-944F5E0E8C9C}" type="slidenum">
              <a:rPr lang="en-US" smtClean="0">
                <a:solidFill>
                  <a:prstClr val="white">
                    <a:tint val="75000"/>
                  </a:prstClr>
                </a:solidFill>
              </a:rPr>
              <a:pPr/>
              <a:t>47</a:t>
            </a:fld>
            <a:endParaRPr lang="en-US">
              <a:solidFill>
                <a:prstClr val="white">
                  <a:tint val="75000"/>
                </a:prstClr>
              </a:solidFill>
            </a:endParaRPr>
          </a:p>
        </p:txBody>
      </p:sp>
    </p:spTree>
    <p:extLst>
      <p:ext uri="{BB962C8B-B14F-4D97-AF65-F5344CB8AC3E}">
        <p14:creationId xmlns:p14="http://schemas.microsoft.com/office/powerpoint/2010/main" val="32316441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23441</TotalTime>
  <Words>1732</Words>
  <Application>Microsoft Office PowerPoint</Application>
  <PresentationFormat>On-screen Show (16:9)</PresentationFormat>
  <Paragraphs>344</Paragraphs>
  <Slides>47</Slides>
  <Notes>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Apex</vt:lpstr>
      <vt:lpstr>AMATEUR RADIO COURSE</vt:lpstr>
      <vt:lpstr>PowerPoint Presentation</vt:lpstr>
      <vt:lpstr>ORGANIZATIONS TO RECOGNIZE</vt:lpstr>
      <vt:lpstr>ORGANIZATIONS TO RECOGNIZE</vt:lpstr>
      <vt:lpstr>ORGANIZATIONS TO RECOGNIZE</vt:lpstr>
      <vt:lpstr>ORGANIZATIONS TO RECOGNIZE</vt:lpstr>
      <vt:lpstr>ORGANIZATIONS TO RECOGNIZE</vt:lpstr>
      <vt:lpstr>ORGANIZATIONS TO RECOGNIZE</vt:lpstr>
      <vt:lpstr>ORGANIZATIONS TO RECOGNIZE</vt:lpstr>
      <vt:lpstr> IS THIS THE CLASS FOR YOU</vt:lpstr>
      <vt:lpstr>IS THIS THE CLASS FOR YOU</vt:lpstr>
      <vt:lpstr>INSTRUCTOR INTRODUCTIONS</vt:lpstr>
      <vt:lpstr>STUDENT INTRODUCTIONS</vt:lpstr>
      <vt:lpstr>COURSE OBJECTIVE</vt:lpstr>
      <vt:lpstr>COURSE OBJECTIVE</vt:lpstr>
      <vt:lpstr>EXPECTATIONS</vt:lpstr>
      <vt:lpstr>COURSE OVERVIEW</vt:lpstr>
      <vt:lpstr>HAM MANNERS</vt:lpstr>
      <vt:lpstr>HAM MANNERS</vt:lpstr>
      <vt:lpstr>INTRODUCTION</vt:lpstr>
      <vt:lpstr>WHAT IS AMATEUR RADIO</vt:lpstr>
      <vt:lpstr>WHY IS HAM RADIO DIFFERENT</vt:lpstr>
      <vt:lpstr>MORE PRIVILEGE = MORE RESPONSIBILITY</vt:lpstr>
      <vt:lpstr>STEPS TO OBTAINING YOUR LICENSES</vt:lpstr>
      <vt:lpstr>STEPS TO OBTAINING YOUR LICENSES (cont)</vt:lpstr>
      <vt:lpstr>PowerPoint Presentation</vt:lpstr>
      <vt:lpstr>PowerPoint Presentation</vt:lpstr>
      <vt:lpstr> WE’RE JUST </vt:lpstr>
      <vt:lpstr>WHY COMBINE</vt:lpstr>
      <vt:lpstr>WHY COMBINE (cont)</vt:lpstr>
      <vt:lpstr>AFTER THE TEST SESSION </vt:lpstr>
      <vt:lpstr>VERY IMPORTANT</vt:lpstr>
      <vt:lpstr>FCC RED TAPE</vt:lpstr>
      <vt:lpstr>CORES ACCOUNT</vt:lpstr>
      <vt:lpstr>EMAIL REQUIRED</vt:lpstr>
      <vt:lpstr>FORM 605 FELONY QUESTION</vt:lpstr>
      <vt:lpstr>THE MANUALS</vt:lpstr>
      <vt:lpstr>HOW TO USE THE MANUALS</vt:lpstr>
      <vt:lpstr>YOU MUST READ THE MATERIAL IN THE MANUALS</vt:lpstr>
      <vt:lpstr>GET THE MOST OUT OF CLASS TIME</vt:lpstr>
      <vt:lpstr>GET THE MOST OUT OF CLASS TIME</vt:lpstr>
      <vt:lpstr>GET THE MOST OUT OF CLASS TIME</vt:lpstr>
      <vt:lpstr>GET THE MOST OUT OF CLASS TIME</vt:lpstr>
      <vt:lpstr>WEB LINKS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KG7TUO</dc:title>
  <dc:creator>OpenCarryUSMC</dc:creator>
  <cp:lastModifiedBy>sane.bad.boy@gmail.com</cp:lastModifiedBy>
  <cp:revision>513</cp:revision>
  <dcterms:created xsi:type="dcterms:W3CDTF">2019-04-19T22:11:14Z</dcterms:created>
  <dcterms:modified xsi:type="dcterms:W3CDTF">2024-09-05T19:21:53Z</dcterms:modified>
</cp:coreProperties>
</file>