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0"/>
  </p:notesMasterIdLst>
  <p:handoutMasterIdLst>
    <p:handoutMasterId r:id="rId151"/>
  </p:handoutMasterIdLst>
  <p:sldIdLst>
    <p:sldId id="322" r:id="rId5"/>
    <p:sldId id="438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646" r:id="rId19"/>
    <p:sldId id="645" r:id="rId20"/>
    <p:sldId id="649" r:id="rId21"/>
    <p:sldId id="658" r:id="rId22"/>
    <p:sldId id="657" r:id="rId23"/>
    <p:sldId id="656" r:id="rId24"/>
    <p:sldId id="655" r:id="rId25"/>
    <p:sldId id="654" r:id="rId26"/>
    <p:sldId id="653" r:id="rId27"/>
    <p:sldId id="652" r:id="rId28"/>
    <p:sldId id="336" r:id="rId29"/>
    <p:sldId id="338" r:id="rId30"/>
    <p:sldId id="339" r:id="rId31"/>
    <p:sldId id="683" r:id="rId32"/>
    <p:sldId id="340" r:id="rId33"/>
    <p:sldId id="341" r:id="rId34"/>
    <p:sldId id="342" r:id="rId35"/>
    <p:sldId id="344" r:id="rId36"/>
    <p:sldId id="346" r:id="rId37"/>
    <p:sldId id="347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9" r:id="rId46"/>
    <p:sldId id="362" r:id="rId47"/>
    <p:sldId id="363" r:id="rId48"/>
    <p:sldId id="364" r:id="rId49"/>
    <p:sldId id="365" r:id="rId50"/>
    <p:sldId id="687" r:id="rId51"/>
    <p:sldId id="371" r:id="rId52"/>
    <p:sldId id="372" r:id="rId53"/>
    <p:sldId id="691" r:id="rId54"/>
    <p:sldId id="375" r:id="rId55"/>
    <p:sldId id="376" r:id="rId56"/>
    <p:sldId id="377" r:id="rId57"/>
    <p:sldId id="311" r:id="rId58"/>
    <p:sldId id="590" r:id="rId59"/>
    <p:sldId id="592" r:id="rId60"/>
    <p:sldId id="594" r:id="rId61"/>
    <p:sldId id="595" r:id="rId62"/>
    <p:sldId id="597" r:id="rId63"/>
    <p:sldId id="599" r:id="rId64"/>
    <p:sldId id="600" r:id="rId65"/>
    <p:sldId id="603" r:id="rId66"/>
    <p:sldId id="606" r:id="rId67"/>
    <p:sldId id="420" r:id="rId68"/>
    <p:sldId id="422" r:id="rId69"/>
    <p:sldId id="614" r:id="rId70"/>
    <p:sldId id="643" r:id="rId71"/>
    <p:sldId id="616" r:id="rId72"/>
    <p:sldId id="439" r:id="rId73"/>
    <p:sldId id="440" r:id="rId74"/>
    <p:sldId id="441" r:id="rId75"/>
    <p:sldId id="442" r:id="rId76"/>
    <p:sldId id="444" r:id="rId77"/>
    <p:sldId id="707" r:id="rId78"/>
    <p:sldId id="446" r:id="rId79"/>
    <p:sldId id="447" r:id="rId80"/>
    <p:sldId id="448" r:id="rId81"/>
    <p:sldId id="449" r:id="rId82"/>
    <p:sldId id="450" r:id="rId83"/>
    <p:sldId id="682" r:id="rId84"/>
    <p:sldId id="452" r:id="rId85"/>
    <p:sldId id="453" r:id="rId86"/>
    <p:sldId id="455" r:id="rId87"/>
    <p:sldId id="671" r:id="rId88"/>
    <p:sldId id="458" r:id="rId89"/>
    <p:sldId id="459" r:id="rId90"/>
    <p:sldId id="462" r:id="rId91"/>
    <p:sldId id="463" r:id="rId92"/>
    <p:sldId id="464" r:id="rId93"/>
    <p:sldId id="465" r:id="rId94"/>
    <p:sldId id="468" r:id="rId95"/>
    <p:sldId id="469" r:id="rId96"/>
    <p:sldId id="470" r:id="rId97"/>
    <p:sldId id="471" r:id="rId98"/>
    <p:sldId id="473" r:id="rId99"/>
    <p:sldId id="474" r:id="rId100"/>
    <p:sldId id="476" r:id="rId101"/>
    <p:sldId id="601" r:id="rId102"/>
    <p:sldId id="478" r:id="rId103"/>
    <p:sldId id="480" r:id="rId104"/>
    <p:sldId id="482" r:id="rId105"/>
    <p:sldId id="484" r:id="rId106"/>
    <p:sldId id="660" r:id="rId107"/>
    <p:sldId id="704" r:id="rId108"/>
    <p:sldId id="661" r:id="rId109"/>
    <p:sldId id="708" r:id="rId110"/>
    <p:sldId id="705" r:id="rId111"/>
    <p:sldId id="498" r:id="rId112"/>
    <p:sldId id="416" r:id="rId113"/>
    <p:sldId id="502" r:id="rId114"/>
    <p:sldId id="508" r:id="rId115"/>
    <p:sldId id="516" r:id="rId116"/>
    <p:sldId id="518" r:id="rId117"/>
    <p:sldId id="635" r:id="rId118"/>
    <p:sldId id="637" r:id="rId119"/>
    <p:sldId id="520" r:id="rId120"/>
    <p:sldId id="522" r:id="rId121"/>
    <p:sldId id="525" r:id="rId122"/>
    <p:sldId id="526" r:id="rId123"/>
    <p:sldId id="527" r:id="rId124"/>
    <p:sldId id="528" r:id="rId125"/>
    <p:sldId id="529" r:id="rId126"/>
    <p:sldId id="530" r:id="rId127"/>
    <p:sldId id="703" r:id="rId128"/>
    <p:sldId id="532" r:id="rId129"/>
    <p:sldId id="531" r:id="rId130"/>
    <p:sldId id="534" r:id="rId131"/>
    <p:sldId id="535" r:id="rId132"/>
    <p:sldId id="684" r:id="rId133"/>
    <p:sldId id="537" r:id="rId134"/>
    <p:sldId id="538" r:id="rId135"/>
    <p:sldId id="619" r:id="rId136"/>
    <p:sldId id="622" r:id="rId137"/>
    <p:sldId id="623" r:id="rId138"/>
    <p:sldId id="624" r:id="rId139"/>
    <p:sldId id="662" r:id="rId140"/>
    <p:sldId id="626" r:id="rId141"/>
    <p:sldId id="627" r:id="rId142"/>
    <p:sldId id="629" r:id="rId143"/>
    <p:sldId id="630" r:id="rId144"/>
    <p:sldId id="631" r:id="rId145"/>
    <p:sldId id="632" r:id="rId146"/>
    <p:sldId id="633" r:id="rId147"/>
    <p:sldId id="578" r:id="rId148"/>
    <p:sldId id="567" r:id="rId149"/>
  </p:sldIdLst>
  <p:sldSz cx="12188825" cy="6858000"/>
  <p:notesSz cx="6858000" cy="9144000"/>
  <p:custDataLst>
    <p:tags r:id="rId15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7157" autoAdjust="0"/>
    <p:restoredTop sz="87329" autoAdjust="0"/>
  </p:normalViewPr>
  <p:slideViewPr>
    <p:cSldViewPr showGuides="1">
      <p:cViewPr varScale="1">
        <p:scale>
          <a:sx n="80" d="100"/>
          <a:sy n="80" d="100"/>
        </p:scale>
        <p:origin x="-341" y="-82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128318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38" Type="http://schemas.openxmlformats.org/officeDocument/2006/relationships/slide" Target="slides/slide134.xml"/><Relationship Id="rId154" Type="http://schemas.openxmlformats.org/officeDocument/2006/relationships/viewProps" Target="viewProps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144" Type="http://schemas.openxmlformats.org/officeDocument/2006/relationships/slide" Target="slides/slide140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50" Type="http://schemas.openxmlformats.org/officeDocument/2006/relationships/notesMaster" Target="notesMasters/notesMaster1.xml"/><Relationship Id="rId155" Type="http://schemas.openxmlformats.org/officeDocument/2006/relationships/theme" Target="theme/theme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5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151" Type="http://schemas.openxmlformats.org/officeDocument/2006/relationships/handoutMaster" Target="handoutMasters/handoutMaster1.xml"/><Relationship Id="rId15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tags" Target="tags/tag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2024-09-05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2024-09-05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3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RRREDUNDANT WITH PRES 2 - REMOVE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38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T6B02 – </a:t>
            </a:r>
          </a:p>
          <a:p>
            <a:r>
              <a:rPr lang="en-US" dirty="0" smtClean="0"/>
              <a:t>??? RRREDUNDANT WITH INFO AND QUESTION IN PRES #2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44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48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71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G6A05 – G6A03 -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75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NOT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82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RRREMOVE</a:t>
            </a:r>
            <a:r>
              <a:rPr lang="en-US" baseline="0" dirty="0" smtClean="0"/>
              <a:t> ??? NOT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61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RRREMOVE</a:t>
            </a:r>
            <a:r>
              <a:rPr lang="en-US" baseline="0" dirty="0" smtClean="0"/>
              <a:t> ??? NOT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04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G7A10 -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031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G7A11 – </a:t>
            </a:r>
          </a:p>
          <a:p>
            <a:r>
              <a:rPr lang="en-US" dirty="0" smtClean="0"/>
              <a:t>??? COVERED PARTIALLY IN PRES #2 CONSOLIDATE?? – THIS AND NEXT TEN</a:t>
            </a:r>
            <a:r>
              <a:rPr lang="en-US" baseline="0" dirty="0" smtClean="0"/>
              <a:t> SLIDES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09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804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4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51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43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24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19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30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89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G7A11 -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997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G6A09 – </a:t>
            </a:r>
          </a:p>
          <a:p>
            <a:r>
              <a:rPr lang="en-US" dirty="0" smtClean="0"/>
              <a:t>??? RRREVISE - Change colors 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60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RRREDUCE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24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G6A07 -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31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CONSOLIDATE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891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707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G6A10 -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4320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68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G6A12 -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98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T6D09 – </a:t>
            </a:r>
          </a:p>
          <a:p>
            <a:r>
              <a:rPr lang="en-US" dirty="0" smtClean="0"/>
              <a:t>???  RRREDUNDANT WITH MATERIAL</a:t>
            </a:r>
            <a:r>
              <a:rPr lang="en-US" baseline="0" dirty="0" smtClean="0"/>
              <a:t> AND SAME QUESTION IN PRES #2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314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G6B03 – </a:t>
            </a:r>
          </a:p>
          <a:p>
            <a:r>
              <a:rPr lang="en-US" dirty="0" smtClean="0"/>
              <a:t>DEFINE “TTL”</a:t>
            </a:r>
          </a:p>
          <a:p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949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G7B03 -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24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G6B06 -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3850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G7B06 -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7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G7B05 -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332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G6B02 -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526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/ REDUCE / CONSOLIDATE THIS AND NEXT 5 SLIDES. NONE OF IT IS ON THE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081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/ REDUCE / CONSOLIDATE THIS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629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/ REDUCE / CONSOLIDATE THIS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282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/ REDUCE / CONSOLIDATE THIS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305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T6B07 –</a:t>
            </a:r>
          </a:p>
          <a:p>
            <a:r>
              <a:rPr lang="en-US" dirty="0" smtClean="0"/>
              <a:t>??? CONSOLIDATE WITH</a:t>
            </a:r>
            <a:r>
              <a:rPr lang="en-US" baseline="0" dirty="0" smtClean="0"/>
              <a:t> PRES #2 AS IT’S LARGELY A REPEAT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545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G6B09 -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739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(C)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008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</a:p>
          <a:p>
            <a:r>
              <a:rPr lang="en-US" dirty="0" smtClean="0"/>
              <a:t>???</a:t>
            </a:r>
            <a:r>
              <a:rPr lang="en-US" baseline="0" dirty="0" smtClean="0"/>
              <a:t> RRREMOVE ?? QUESTION AND TRAINING SLIDE IS ALREADY IN PRES #2 – CONSOLIDATE INTO ONE OR THE OTHER PRESENTATION?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641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9541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G7A05 - G7A04 -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3227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G7A06 – G7A07 - G7A03 -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607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OR SHORTEN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52610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G7A01</a:t>
            </a:r>
            <a:r>
              <a:rPr lang="en-US" baseline="0" dirty="0" smtClean="0"/>
              <a:t> – </a:t>
            </a:r>
          </a:p>
          <a:p>
            <a:r>
              <a:rPr lang="en-US" baseline="0" dirty="0" smtClean="0"/>
              <a:t>??? RRREMOVE ?? ALSO IN PRES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532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T6D05 -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532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G7A08 -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015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</a:t>
            </a:r>
            <a:r>
              <a:rPr lang="en-US" baseline="0" dirty="0" smtClean="0"/>
              <a:t> OR REDUCE / CONSOLIDATE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3153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864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T6A11 -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54769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T6A10 -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212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G6A01 – G6A02 -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212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G4E09 -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5217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G4E10 - G4E08</a:t>
            </a:r>
            <a:r>
              <a:rPr lang="en-US" baseline="0" dirty="0" smtClean="0"/>
              <a:t> – </a:t>
            </a:r>
            <a:r>
              <a:rPr lang="en-US" baseline="0" smtClean="0"/>
              <a:t>G4E11 -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608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</a:t>
            </a:r>
            <a:r>
              <a:rPr lang="en-US" baseline="0" dirty="0" smtClean="0"/>
              <a:t> REMOVE OR CONSOLIDATE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2171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REMOVE OR CONSOLIDATE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90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REMOVE OR CONSOLIDATE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954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</a:t>
            </a:r>
            <a:r>
              <a:rPr lang="en-US" baseline="0" dirty="0" smtClean="0"/>
              <a:t> REMOVE OR CONSOLIDATE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2838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G6B12 -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29055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T9B07 -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3370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T9B06 - G6B07 –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5371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G6B04 -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12077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G6B11 -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690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 RRREMOVE</a:t>
            </a:r>
            <a:r>
              <a:rPr lang="en-US" baseline="0" dirty="0" smtClean="0"/>
              <a:t> OR CONSOLIDATE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491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4041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522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7386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2758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(C)</a:t>
            </a:r>
          </a:p>
          <a:p>
            <a:r>
              <a:rPr lang="en-US" dirty="0" smtClean="0"/>
              <a:t>Relocate or write</a:t>
            </a:r>
            <a:r>
              <a:rPr lang="en-US" baseline="0" dirty="0" smtClean="0"/>
              <a:t> training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5796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r>
              <a:rPr lang="en-US" dirty="0" smtClean="0"/>
              <a:t>Relocate or write training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7117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</a:rPr>
              <a:pPr/>
              <a:t>103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3466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</a:rPr>
              <a:pPr/>
              <a:t>104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3466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7829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</a:t>
            </a:r>
            <a:r>
              <a:rPr lang="en-US" smtClean="0"/>
              <a:t>A)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E20B5-ED6A-4702-B687-A1D6BB45D633}" type="slidenum">
              <a:rPr lang="en-US" smtClean="0">
                <a:solidFill>
                  <a:prstClr val="black"/>
                </a:solidFill>
              </a:rPr>
              <a:pPr/>
              <a:t>106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39171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7829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9128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8147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1730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??? RRREMOVE ?? ALSO IN PRES #1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4644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69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4938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</a:t>
            </a:r>
            <a:b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0478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90438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7171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??? RRREMOVE OR CONSOLIDATE</a:t>
            </a:r>
            <a:r>
              <a:rPr lang="en-US" baseline="0" dirty="0" smtClean="0"/>
              <a:t> 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1948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 RRREMOVE OR CONSOLIDATE</a:t>
            </a:r>
            <a:r>
              <a:rPr lang="en-US" baseline="0" dirty="0" smtClean="0"/>
              <a:t> ??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8243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T0A12 –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 RRREMOVE OR CONSOLIDATE</a:t>
            </a:r>
            <a:r>
              <a:rPr lang="en-US" baseline="0" dirty="0" smtClean="0"/>
              <a:t> ??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9091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8225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G4B09 - G4B06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1425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G4B05</a:t>
            </a:r>
            <a:r>
              <a:rPr lang="en-US" baseline="0" dirty="0" smtClean="0"/>
              <a:t>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8225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G4B01 – </a:t>
            </a:r>
          </a:p>
          <a:p>
            <a:r>
              <a:rPr lang="en-US" dirty="0" smtClean="0"/>
              <a:t>???  REDUCE OR CONSOLIDATE 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5844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G4B04 - G4B03 - G4B02 –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81003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??? RRREMOVE</a:t>
            </a:r>
            <a:r>
              <a:rPr lang="en-US" baseline="0" dirty="0" smtClean="0"/>
              <a:t> ??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9172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G4B11 – G4B13 -</a:t>
            </a:r>
            <a:r>
              <a:rPr lang="en-US" baseline="0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080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T7C02 - G4B12 -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080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G0A09 – </a:t>
            </a:r>
          </a:p>
          <a:p>
            <a:r>
              <a:rPr lang="en-US" dirty="0" smtClean="0"/>
              <a:t>??? ALSO IN PRESENTATION</a:t>
            </a:r>
            <a:r>
              <a:rPr lang="en-US" baseline="0" dirty="0" smtClean="0"/>
              <a:t>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97171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G4B10</a:t>
            </a:r>
            <a:r>
              <a:rPr lang="en-US" baseline="0" dirty="0" smtClean="0"/>
              <a:t>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35903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>
                <a:solidFill>
                  <a:prstClr val="black"/>
                </a:solidFill>
              </a:rPr>
              <a:pPr/>
              <a:t>136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5982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59741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6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03CE556E-CEBB-4DDE-AD3F-B95828AAC9BB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C0C4-55E4-4527-B370-3492363B874E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C0AD-7F5A-46A8-96DF-D159A67280E0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4FDFB-A5B1-47AC-8856-17A8AED8AB27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7CFD-3334-4F18-9F9F-1BD1A19EE31E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3887F-C878-4664-9CA6-224D30522A98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616C7-00CE-49D8-B2FB-205943B86B73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D15-0E25-41FA-97EE-184AE5515163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B618-94D5-4177-9BD0-1417E7DC37A8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F89E4-03EC-438B-9956-0CA2344E55F5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FC10D-A5BE-4485-9D5A-422734A4D2B5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68D70-053C-4229-8B4D-32A95B432A81}" type="datetime1">
              <a:rPr lang="en-US" smtClean="0"/>
              <a:t>2024-09-05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612" y="1219200"/>
            <a:ext cx="10591798" cy="152400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Advanced Components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3311" y="3200400"/>
            <a:ext cx="10058400" cy="2667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components</a:t>
            </a:r>
          </a:p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Practical circuits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Basic test equipment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</a:t>
            </a:fld>
            <a:endParaRPr lang="en-US" dirty="0">
              <a:ln w="31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3812" y="6400800"/>
            <a:ext cx="9144000" cy="378320"/>
          </a:xfrm>
        </p:spPr>
        <p:txBody>
          <a:bodyPr/>
          <a:lstStyle/>
          <a:p>
            <a:pPr algn="ctr"/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 2024 Revision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612" y="1981200"/>
            <a:ext cx="10591798" cy="28194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pPr lvl="0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 are:</a:t>
            </a:r>
          </a:p>
          <a:p>
            <a:pPr marL="457200" indent="-457200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do not conduct as well as metals, but better than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insulators</a:t>
            </a:r>
          </a:p>
          <a:p>
            <a:pPr marL="449263" indent="-457200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modify properties by adding controlled amounts of other materials called “dopants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76400"/>
            <a:ext cx="5181600" cy="411480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Junction diodes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P-N junction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allows current to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 in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one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blocks current flow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other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1676400"/>
            <a:ext cx="4490995" cy="28018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4284960"/>
            <a:ext cx="4495995" cy="151192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8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76400"/>
            <a:ext cx="5252800" cy="44196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Junction diodes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in the forward direction is called “forward bias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applied in the reverse direction is called “reverse bias”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1" y="2743200"/>
            <a:ext cx="4495995" cy="1511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4011" y="3360003"/>
            <a:ext cx="3555782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+               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25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76400"/>
            <a:ext cx="9906000" cy="44196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&amp;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Ratings (must not be exceeded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Peak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Inverse Voltage (PIV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in the reverse (non-conducting) direction (reverse bias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2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76400"/>
            <a:ext cx="9906000" cy="48768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Forward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Threshold Voltage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Silicon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0.7 Volts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(approx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Germanium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0.3 Volts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(approx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(Gallium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Arsenide)</a:t>
            </a:r>
          </a:p>
          <a:p>
            <a:pPr lvl="1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GaAsP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(Gallium Arsenide Phosphide) = 1.2 Volts to 1.5 Volts (approx.)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37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2015" y="1676400"/>
            <a:ext cx="10282195" cy="48768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 for low-power signals are called “signal” or “switching”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 for high power circuits are called “rectifiers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reverse voltage as high as 1000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Volts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current as high as 200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7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2015" y="1676400"/>
            <a:ext cx="10282195" cy="304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Types</a:t>
            </a:r>
          </a:p>
          <a:p>
            <a:pPr lvl="1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 diode</a:t>
            </a:r>
          </a:p>
          <a:p>
            <a:pPr lvl="2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voltage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drop</a:t>
            </a:r>
          </a:p>
          <a:p>
            <a:pPr lvl="2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switching &amp;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212" y="4572000"/>
            <a:ext cx="5257800" cy="176811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9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00200"/>
            <a:ext cx="10282195" cy="381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Types</a:t>
            </a:r>
          </a:p>
          <a:p>
            <a:pPr lvl="1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Schottky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Diode</a:t>
            </a:r>
          </a:p>
          <a:p>
            <a:pPr lvl="2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junction capacitance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 operation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VHF &amp;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UHF</a:t>
            </a:r>
          </a:p>
          <a:p>
            <a:pPr lvl="2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voltage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drop</a:t>
            </a:r>
            <a:endParaRPr 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4297929"/>
            <a:ext cx="5334000" cy="170737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0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00200"/>
            <a:ext cx="10282195" cy="381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Types</a:t>
            </a:r>
          </a:p>
          <a:p>
            <a:pPr lvl="1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Varactor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Diodes (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VariCap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Operates with reverse bias</a:t>
            </a:r>
          </a:p>
          <a:p>
            <a:pPr lvl="2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Varying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varies junction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capacitance</a:t>
            </a:r>
          </a:p>
          <a:p>
            <a:pPr lvl="2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variable-frequency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oscillators 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FM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modulators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12" y="4933950"/>
            <a:ext cx="6105245" cy="14097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3" y="1600200"/>
            <a:ext cx="7467599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 Types</a:t>
            </a:r>
          </a:p>
          <a:p>
            <a:pPr lvl="1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Zener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</a:t>
            </a:r>
          </a:p>
          <a:p>
            <a:pPr lvl="2"/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Operates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reverse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bias</a:t>
            </a:r>
          </a:p>
          <a:p>
            <a:pPr lvl="2"/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Operates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avalanche(breakdown) 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pPr lvl="2"/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withstand avalanche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proper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sink</a:t>
            </a:r>
          </a:p>
          <a:p>
            <a:pPr lvl="2"/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in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avalanche current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in small change in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884612" y="2362200"/>
            <a:ext cx="4648200" cy="228600"/>
          </a:xfrm>
          <a:prstGeom prst="straightConnector1">
            <a:avLst/>
          </a:prstGeom>
          <a:ln w="793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609012" y="1828800"/>
            <a:ext cx="2333626" cy="3867094"/>
          </a:xfrm>
          <a:prstGeom prst="rect">
            <a:avLst/>
          </a:prstGeom>
          <a:noFill/>
          <a:ln w="15240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 descr="C:\Users\saneb\Desktop\_2024 HAM CUTTING\ZENNER DIO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212" y="1902703"/>
            <a:ext cx="218122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6400799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&amp; Field-Effect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another layer to a diode creates a device capable of amplifying a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 was created at Bell Labs in late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1947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12" y="1981199"/>
            <a:ext cx="5029200" cy="450824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8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small current flowing between the base-emitter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junction controls the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amount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current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flowing between the emitter and collector with direction dependent upon type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 exhibit current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2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937" y="2514600"/>
            <a:ext cx="7500551" cy="401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0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12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1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2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9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42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6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41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40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5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41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6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05" y="2514600"/>
            <a:ext cx="7500551" cy="401594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9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02" y="2514600"/>
            <a:ext cx="7500551" cy="401594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4769" y="1600200"/>
            <a:ext cx="10512638" cy="4495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827" y="2514600"/>
            <a:ext cx="7500551" cy="4015946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324827" y="2667000"/>
            <a:ext cx="3998185" cy="3962400"/>
          </a:xfrm>
          <a:prstGeom prst="ellipse">
            <a:avLst/>
          </a:prstGeom>
          <a:noFill/>
          <a:ln w="17462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27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524000"/>
            <a:ext cx="6100804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Field-Effect Transistors (FET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controls channel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Enhancement Mode adding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 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 gate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Depletion Mode adding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charge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turn gate off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12" y="2057400"/>
            <a:ext cx="4760259" cy="3429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533400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524000"/>
            <a:ext cx="10749004" cy="4876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Field-Effect Transistors (FET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 Oxide Semiconductor Field-Effect Transistor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(MOSFET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 separated from the channel with a thin insulating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</a:p>
          <a:p>
            <a:pPr marL="0" indent="0" algn="ctr">
              <a:buNone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N-Channel                                          P-Type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12" y="3429258"/>
            <a:ext cx="4490995" cy="2436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12" y="3429258"/>
            <a:ext cx="4495800" cy="244527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026168"/>
            <a:ext cx="998474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&amp; Field-Effect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 makes both bipolar transistors &amp; FET’s useful as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switches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current or low gate voltage* puts transistor into “cutoff” -- little or no current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 of base current or gate voltage does not result in any further reduction in current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current or high gate voltage* puts transistor into “saturation” – maximum current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of base current or gate voltage does not result in any further increase in current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</a:t>
            </a:r>
          </a:p>
          <a:p>
            <a:pPr marL="231775" lvl="1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231775" lvl="1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*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Assuming enhancement-mode FET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026168"/>
            <a:ext cx="998474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&amp; Field-Effect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</a:p>
          <a:p>
            <a:pPr marL="231775" lvl="1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31775" lvl="1" indent="0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The </a:t>
            </a:r>
            <a:r>
              <a:rPr lang="en-US" sz="3200" b="1" dirty="0">
                <a:solidFill>
                  <a:srgbClr val="FFFF00"/>
                </a:solidFill>
              </a:rPr>
              <a:t>operating </a:t>
            </a:r>
            <a:r>
              <a:rPr lang="en-US" sz="3200" b="1" dirty="0" smtClean="0">
                <a:solidFill>
                  <a:srgbClr val="FFFF00"/>
                </a:solidFill>
              </a:rPr>
              <a:t>points </a:t>
            </a:r>
            <a:r>
              <a:rPr lang="en-US" sz="3200" b="1" dirty="0">
                <a:solidFill>
                  <a:srgbClr val="FFFF00"/>
                </a:solidFill>
              </a:rPr>
              <a:t>of a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 used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switch are the saturation and cutoff points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31775" lvl="1" indent="0">
              <a:buNone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31775" lvl="1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is true of FET’s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31775" lvl="1" indent="0">
              <a:buNone/>
            </a:pPr>
            <a:endParaRPr lang="en-US" dirty="0"/>
          </a:p>
          <a:p>
            <a:pPr marL="231775" lvl="1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4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026168"/>
            <a:ext cx="106680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Bipolar &amp; Field-Effect Transistors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in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variety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packages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high-power cases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collector or source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insulated from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sink or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chassis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2" y="1752600"/>
            <a:ext cx="4795795" cy="46442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75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amplification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Invented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Lee De Forest in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07" y="2971800"/>
            <a:ext cx="5029200" cy="348546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01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Triode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capable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amplification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Elements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Cathode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Grid (Grid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(Anode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1864368"/>
            <a:ext cx="4419600" cy="449741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Grid (Grid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Controls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 of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electrons</a:t>
            </a:r>
            <a:b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cathode to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 wire mesh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voltages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current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2" y="1752600"/>
            <a:ext cx="3657600" cy="46561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916773" y="3733800"/>
            <a:ext cx="530439" cy="1207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4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Tetrode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Elements</a:t>
            </a:r>
          </a:p>
          <a:p>
            <a:pPr lvl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Cathode</a:t>
            </a:r>
          </a:p>
          <a:p>
            <a:pPr lvl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grid</a:t>
            </a:r>
          </a:p>
          <a:p>
            <a:pPr lvl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 grid </a:t>
            </a:r>
          </a:p>
          <a:p>
            <a:pPr lvl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12" y="1864368"/>
            <a:ext cx="4267200" cy="43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5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Tetrode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 Grid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primary purpose of a screen</a:t>
            </a:r>
            <a:b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grid is to reduce grid to plate</a:t>
            </a:r>
            <a:b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capacitance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150-200 Volts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Current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12" y="1859288"/>
            <a:ext cx="4267200" cy="437274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752606">
            <a:off x="7107538" y="2943286"/>
            <a:ext cx="1524000" cy="3048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5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91" y="1600200"/>
            <a:ext cx="7156832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91" y="4083507"/>
            <a:ext cx="7156832" cy="23603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7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Digital Integrated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 algn="ctr">
              <a:buNone/>
            </a:pP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transistors, diodes, &amp; interconnections can be made on a single silicon wafer almost as easily as a single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A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>
                <a:solidFill>
                  <a:srgbClr val="FFFF00"/>
                </a:solidFill>
              </a:rPr>
              <a:t>device that combines several semiconductors and other components into one </a:t>
            </a:r>
            <a:r>
              <a:rPr lang="en-US" sz="3600" b="1" dirty="0" smtClean="0">
                <a:solidFill>
                  <a:srgbClr val="FFFF00"/>
                </a:solidFill>
              </a:rPr>
              <a:t>package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an integrated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09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026168"/>
            <a:ext cx="10515599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Digital Integrated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integrated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Binary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(base2) number system used for digital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processing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digits 0 &amp; 1 are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can be represented by a string of 0’s &amp;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1’s</a:t>
            </a:r>
          </a:p>
          <a:p>
            <a:pPr lvl="4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= 000, 1 = 001, 2 = 010, 3 = 011, 4 = 100, etc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0” &amp; “1” can be easily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epresented by the “off” &amp; “on” states of a transistor or similar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2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143000"/>
            <a:ext cx="107442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Digital Integrated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Complimentary Metal-Oxide Semiconductor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(CMOS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Replacing TTL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An </a:t>
            </a:r>
            <a:r>
              <a:rPr lang="en-US" sz="3200" b="1" dirty="0">
                <a:solidFill>
                  <a:srgbClr val="FFFF00"/>
                </a:solidFill>
              </a:rPr>
              <a:t>advantage of CMOS integrated circuits compared to TTL integrated circuits is low power consumption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+5V &amp; -5V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susceptible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3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143000"/>
            <a:ext cx="9758404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Basics</a:t>
            </a:r>
          </a:p>
          <a:p>
            <a:pPr lvl="1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block of a digital circuit is called a “gate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(inverting)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gate 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76" y="4419600"/>
            <a:ext cx="9456476" cy="1752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3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143000"/>
            <a:ext cx="9758404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One-input elements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Non-inverting buffer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Inverting buffer or “NOT” gate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0" y="3657600"/>
            <a:ext cx="10292634" cy="18198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1808" y="5478426"/>
            <a:ext cx="791595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Gate                        NOT Gate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4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990600"/>
            <a:ext cx="9758404" cy="56566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Basics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</a:t>
            </a:r>
          </a:p>
          <a:p>
            <a:pPr lvl="2"/>
            <a:r>
              <a:rPr lang="en-US" sz="2400" b="1" dirty="0" smtClean="0">
                <a:solidFill>
                  <a:srgbClr val="FFFF00"/>
                </a:solidFill>
              </a:rPr>
              <a:t>The function of a </a:t>
            </a:r>
            <a:r>
              <a:rPr lang="en-US" sz="2400" b="1" dirty="0">
                <a:solidFill>
                  <a:srgbClr val="FFFF00"/>
                </a:solidFill>
              </a:rPr>
              <a:t>two-input AND </a:t>
            </a:r>
            <a:r>
              <a:rPr lang="en-US" sz="2400" b="1" dirty="0" smtClean="0">
                <a:solidFill>
                  <a:srgbClr val="FFFF00"/>
                </a:solidFill>
              </a:rPr>
              <a:t>gate is that output is high </a:t>
            </a:r>
            <a:r>
              <a:rPr lang="en-US" sz="2400" b="1" dirty="0">
                <a:solidFill>
                  <a:srgbClr val="FFFF00"/>
                </a:solidFill>
              </a:rPr>
              <a:t>only when both inputs are high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NAND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(Not-AND)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</a:t>
            </a:r>
          </a:p>
          <a:p>
            <a:pPr lvl="2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only if ALL inputs are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723" y="4021899"/>
            <a:ext cx="9079768" cy="24395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1012" y="5241667"/>
            <a:ext cx="6925294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                   NAND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143000"/>
            <a:ext cx="101346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Integrated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Operational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circuit operational amplifier is an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device</a:t>
            </a:r>
          </a:p>
          <a:p>
            <a:pPr lvl="2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totally controlled by external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</a:p>
          <a:p>
            <a:pPr lvl="2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Amplifiers</a:t>
            </a:r>
          </a:p>
          <a:p>
            <a:pPr lvl="2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filters</a:t>
            </a:r>
          </a:p>
          <a:p>
            <a:pPr lvl="2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Adding signals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36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143000"/>
            <a:ext cx="101346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Integrated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Logic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Shift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Register</a:t>
            </a:r>
          </a:p>
          <a:p>
            <a:pPr lvl="1"/>
            <a:r>
              <a:rPr lang="en-US" sz="2400" b="1" dirty="0">
                <a:solidFill>
                  <a:srgbClr val="FFFF00"/>
                </a:solidFill>
              </a:rPr>
              <a:t>A clocked array of circuits that passes data in steps along the </a:t>
            </a:r>
            <a:r>
              <a:rPr lang="en-US" sz="2400" b="1" dirty="0" smtClean="0">
                <a:solidFill>
                  <a:srgbClr val="FFFF00"/>
                </a:solidFill>
              </a:rPr>
              <a:t>array is  Shift Register</a:t>
            </a:r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Cascaded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flip-flops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serial data to parallel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data to serial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544" y="5026441"/>
            <a:ext cx="7010400" cy="170223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8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143000"/>
            <a:ext cx="101346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Integrated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Logic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Counter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Cascaded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flip-flops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input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pulses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states = 2   where N = number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stages</a:t>
            </a:r>
          </a:p>
          <a:p>
            <a:pPr lvl="1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 A 3-bit binary counter has 8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12" y="4724400"/>
            <a:ext cx="7162800" cy="18137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95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143000"/>
            <a:ext cx="10134600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Integrated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Monolithic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Microwave Integrated Circuit (MMIC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VHF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UHF,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microwaves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Noise Figure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dB to 6.0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dB</a:t>
            </a:r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Microstrip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7" y="2362200"/>
            <a:ext cx="4951745" cy="40693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1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Microprocessors &amp; Related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on a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chip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Thousands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gates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thousands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Microcontroller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 with interfaces 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output devices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replaces complex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circuitry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2" y="1828800"/>
            <a:ext cx="3657600" cy="448942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3" y="1143000"/>
            <a:ext cx="11430000" cy="76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Microprocessors &amp; Related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835464"/>
            <a:ext cx="4267200" cy="279918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812" y="1839965"/>
            <a:ext cx="4343400" cy="2757427"/>
          </a:xfrm>
          <a:prstGeom prst="rect">
            <a:avLst/>
          </a:prstGeom>
        </p:spPr>
      </p:pic>
      <p:sp>
        <p:nvSpPr>
          <p:cNvPr id="7" name="Content Placeholder 13"/>
          <p:cNvSpPr txBox="1">
            <a:spLocks/>
          </p:cNvSpPr>
          <p:nvPr/>
        </p:nvSpPr>
        <p:spPr>
          <a:xfrm>
            <a:off x="433705" y="4800600"/>
            <a:ext cx="5432107" cy="1904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Memory (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Volatile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when powered off	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13"/>
          <p:cNvSpPr txBox="1">
            <a:spLocks/>
          </p:cNvSpPr>
          <p:nvPr/>
        </p:nvSpPr>
        <p:spPr>
          <a:xfrm>
            <a:off x="6018212" y="4800600"/>
            <a:ext cx="5791200" cy="1904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Read-Only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 (ROM)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Non-Volatile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retained when powered off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76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Microprocessors &amp; Related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Serial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 transferred at 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RS-232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(COM ports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 connect amateur transceivers to personal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(Universal Serial Bus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Replacing RS-232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 connect amateur transceivers to personal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Ethernet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90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Components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Microprocessors &amp; Related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Interfaces</a:t>
            </a:r>
          </a:p>
          <a:p>
            <a:pPr lvl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bits transferred at a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connections to mass storage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lvl="5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 Electronics (IDE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5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System Interface (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SCSI)</a:t>
            </a:r>
          </a:p>
          <a:p>
            <a:pPr lvl="5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Centronics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 Parallel Printer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Components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on/off state of a single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Incandescent Lamp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Largely replaced by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LED’s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than incandescent lamp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less power than incandescent lamp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Produces less heat than incandescent lamp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Longer life than incandescent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812" y="1645025"/>
            <a:ext cx="2836534" cy="2057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15" y="3581400"/>
            <a:ext cx="2514600" cy="264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Components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Interfaces</a:t>
            </a:r>
          </a:p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</a:t>
            </a:r>
          </a:p>
          <a:p>
            <a:pPr lvl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Displays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or graphical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</a:p>
          <a:p>
            <a:pPr lvl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type in amateur equipment is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 display (LCD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3600" b="1" dirty="0" smtClean="0">
                <a:solidFill>
                  <a:srgbClr val="FFFF00"/>
                </a:solidFill>
              </a:rPr>
              <a:t>compared </a:t>
            </a:r>
            <a:r>
              <a:rPr lang="en-US" sz="3600" b="1" dirty="0">
                <a:solidFill>
                  <a:srgbClr val="FFFF00"/>
                </a:solidFill>
              </a:rPr>
              <a:t>to an LED </a:t>
            </a:r>
            <a:r>
              <a:rPr lang="en-US" sz="3600" b="1" dirty="0" smtClean="0">
                <a:solidFill>
                  <a:srgbClr val="FFFF00"/>
                </a:solidFill>
              </a:rPr>
              <a:t>display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h</a:t>
            </a:r>
            <a:r>
              <a:rPr lang="en-US" sz="3600" b="1" dirty="0">
                <a:solidFill>
                  <a:srgbClr val="FFFF00"/>
                </a:solidFill>
              </a:rPr>
              <a:t>igher contrast</a:t>
            </a:r>
            <a:endParaRPr lang="en-U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illumination</a:t>
            </a:r>
          </a:p>
          <a:p>
            <a:pPr lvl="5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Either ambient light or back lighting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3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Components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1" y="1143000"/>
            <a:ext cx="10663195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Interfaces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Liquid-Crystal Displays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polarization of light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passing through it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Applying voltage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across crystal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polarization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931" y="2895600"/>
            <a:ext cx="6243594" cy="345532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52</a:t>
            </a:fld>
            <a:endParaRPr lang="en-US" dirty="0"/>
          </a:p>
        </p:txBody>
      </p:sp>
      <p:pic>
        <p:nvPicPr>
          <p:cNvPr id="1030" name="Picture 6" descr="C:\Users\OpenCarryUSMC\AppData\Local\Microsoft\Windows\INetCache\IE\VGXJ7FXR\observacion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12" y="457200"/>
            <a:ext cx="1066800" cy="113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90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Components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58009" y="1600200"/>
            <a:ext cx="10663195" cy="4648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</a:t>
            </a:r>
          </a:p>
          <a:p>
            <a:pPr marL="0" indent="0" algn="ctr">
              <a:buNone/>
            </a:pP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ome 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uestions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44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G6A03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What is the approximate forward threshold voltage of a germanium diode?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3505199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 volt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0.3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0.7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8956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54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G6A05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approximate forward threshold voltage of a silicon junction diode?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7612" y="2590800"/>
            <a:ext cx="3505199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 volt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0.3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0.7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volts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2" y="39624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55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677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G6A07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operating points for a bipolar transistor used as a switch?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Saturation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cutoff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active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 (between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cutoff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saturation)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eak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valley current points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nhancement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depletion modes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30458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56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26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G6A09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following describes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MOSFET construction?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1546622"/>
            <a:ext cx="78486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gate is formed by a back-biased junction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gate is separated from the channel by a thin insulating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is separated from the drain by a thin insulating layer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source is formed by depositing metal on silicon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63" y="2644378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57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98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G6A10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element of a vacuum tube regulates the flow of electrons between cathode and plate?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7724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grid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Heater	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 grid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Trigger electrode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04" y="224171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58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91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G6A12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What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primary purpose of a screen grid in a vacuum tube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84612" y="2057401"/>
            <a:ext cx="80772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reduce grid-to-plate capacitance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increase efficiency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increase the control grid resistance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decrease plate resistance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2" y="2034779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59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79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G6B02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What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meant by the term MMIC?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1959430"/>
            <a:ext cx="77724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Multi-Mode Integrated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Monolithic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Microwave Integrated Circuit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Metal Monolayer Integrated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Modulated Integrated Circuit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080" y="2644378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60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70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G6B03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Which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following is an advantage of CMOS integrated circuits compared to TTL integrated circuits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7724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power consumption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power handling capability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suited for RF amplification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suited for power supply regulation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264018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61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65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G6B06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What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 of device is an integrated circuit operational amplifier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7724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MMIC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Programmable Logic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425307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62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93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G6B09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How does a liquid crystal display compare to an LED display?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contrast in high ambient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lighting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Wider dynamic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Higher power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Shorter lifetime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07" y="2252867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63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57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3928" y="609600"/>
            <a:ext cx="10286999" cy="1120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G7A10 -- Which symbol in figure G7-1 represents a Zener diode?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362200"/>
            <a:ext cx="8153400" cy="3581400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4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1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11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</a:t>
            </a:r>
            <a:r>
              <a:rPr lang="da-D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29" y="2286001"/>
            <a:ext cx="5529983" cy="383604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64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4368404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9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3928" y="609600"/>
            <a:ext cx="10286999" cy="1120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G7A11 -- Which symbol in figure G7-1 represents an NPN junction transistor?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362200"/>
            <a:ext cx="2928217" cy="3581400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1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2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7</a:t>
            </a:r>
          </a:p>
          <a:p>
            <a:pPr marL="514350" indent="-514350">
              <a:buClr>
                <a:schemeClr val="tx1"/>
              </a:buClr>
              <a:buFont typeface="+mj-lt"/>
              <a:buAutoNum type="alphaUcPeriod"/>
            </a:pPr>
            <a:r>
              <a:rPr lang="da-DK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 </a:t>
            </a:r>
            <a:r>
              <a:rPr lang="da-D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29" y="2286001"/>
            <a:ext cx="5529983" cy="383604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65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2" y="305718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65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G7B03 --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following describes the function of a two-input AND gate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1905000"/>
            <a:ext cx="7772400" cy="3572301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is high when either or both inputs are low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is high only when both inputs are high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is low when either or both inputs are high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is low only when both inputs are high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70" y="3035203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66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17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G7B05 -- How many states does a 3-bit binary counter have?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1412" y="2276902"/>
            <a:ext cx="67818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2" y="355963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67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28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G7B06 --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shift register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clocked array of circuits that passes data in steps along the array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array of operational amplifiers used for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tri-state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arithmetic operations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digital mixer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analog mixer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56" y="2297472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68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43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612" y="1981200"/>
            <a:ext cx="10591798" cy="28194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9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 Circuits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Half-Wave Rectifier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180°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(one-half)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AC cycle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converted to DC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series of widely-spaced waveform pulses at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frequency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input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advantageous characteristic of a half-wave rectifier over a full wave rectifier is that it only requires one diode</a:t>
            </a:r>
            <a:endParaRPr lang="en-US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9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 Circuits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Full-Wave Rectifier</a:t>
            </a:r>
          </a:p>
          <a:p>
            <a:pPr lvl="2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360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 (all)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AC cycle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converted to DC power</a:t>
            </a:r>
          </a:p>
          <a:p>
            <a:pPr lvl="2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output waveform of an unfiltered full-wave rectifier connected to a resistive load is a series of DC pulses at twice the frequency of the AC input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Easier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two diodes and a center-tapped transformer.</a:t>
            </a:r>
            <a:endParaRPr lang="en-US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</a:t>
            </a:r>
          </a:p>
          <a:p>
            <a:pPr lvl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connected in parallel to increase current capacity,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you put a small-value resistor in series with each diode to equalize the currents between each diode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</a:t>
            </a:r>
          </a:p>
          <a:p>
            <a:pPr lvl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Diodes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connected in series to increase voltage capacity,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you put a large-value resistor in parallel with each diode to equalize the voltage across each diode. </a:t>
            </a:r>
            <a:endParaRPr lang="en-US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2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Supply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</a:p>
          <a:p>
            <a:pPr lvl="1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Fuse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AC input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</a:t>
            </a:r>
          </a:p>
          <a:p>
            <a:pPr lvl="1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On/off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 in AC input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</a:t>
            </a:r>
          </a:p>
          <a:p>
            <a:pPr lvl="1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Bleeder resistor</a:t>
            </a:r>
          </a:p>
          <a:p>
            <a:pPr lvl="3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Discharges 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capacitors</a:t>
            </a:r>
          </a:p>
          <a:p>
            <a:pPr lvl="3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value resistor across output of power supply</a:t>
            </a:r>
          </a:p>
          <a:p>
            <a:pPr marL="682625" lvl="3" indent="0">
              <a:buNone/>
            </a:pPr>
            <a:endParaRPr lang="en-U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56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-7937">
              <a:buNone/>
            </a:pPr>
            <a:endParaRPr lang="en-US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-7937">
              <a:buNone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regulator circuit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controls the amount of voltage from a power supply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3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Switchmode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Switching Power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Supplies</a:t>
            </a:r>
          </a:p>
          <a:p>
            <a:endParaRPr 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 of a </a:t>
            </a:r>
            <a:r>
              <a:rPr lang="en-US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switchmode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power supply allows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smaller components compared to a linear power supply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0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 &amp; Power Supplies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Switchmode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Switching Power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Supplies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 over linear power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supplies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Smaller size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weight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efficiency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linear power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supplies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noise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</a:t>
            </a:r>
            <a:endParaRPr lang="en-US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96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 &amp; Chargers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electrochemical reaction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amateurs for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Hand-Held operations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Portable operations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operations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Emergency operations</a:t>
            </a:r>
            <a:endParaRPr lang="en-US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212" y="1143000"/>
            <a:ext cx="1915886" cy="515815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4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 &amp; Chargers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Electrochemical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reversible - NO CHARGING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Non-Rechargeable Examples: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Carbon-Zinc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Alkaline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Silver-Nickel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Lithium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Mercury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Silver-Oxide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582" y="599107"/>
            <a:ext cx="2118105" cy="29502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2" y="1990143"/>
            <a:ext cx="2076450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622" y="3251915"/>
            <a:ext cx="2171065" cy="2971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5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 &amp; Chargers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990600"/>
            <a:ext cx="10726708" cy="55042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Electrochemical reaction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reversible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recharged</a:t>
            </a:r>
          </a:p>
          <a:p>
            <a:pPr marL="682625" lvl="3" indent="0">
              <a:buNone/>
            </a:pP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lvl="3"/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Rechargable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6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Lead-Acid</a:t>
            </a:r>
          </a:p>
          <a:p>
            <a:pPr lvl="6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Nickel-Cadmium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(NiCad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6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Nickel-Metal-Hydride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(NiMH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6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Lithium-Ion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Li-Ion)</a:t>
            </a:r>
          </a:p>
          <a:p>
            <a:pPr marL="463550" lvl="2" indent="0">
              <a:buNone/>
            </a:pPr>
            <a:r>
              <a:rPr lang="en-US" sz="2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HINT</a:t>
            </a:r>
            <a:r>
              <a:rPr lang="en-US" sz="2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ALL THESE CHOICES ARE CORRECT</a:t>
            </a:r>
            <a:endParaRPr lang="en-US" sz="2400" b="1" dirty="0">
              <a:solidFill>
                <a:srgbClr val="FFFF00"/>
              </a:solidFill>
              <a:effectLst>
                <a:outerShdw blurRad="38100" dist="76200" dir="2700000" algn="tl">
                  <a:srgbClr val="000000"/>
                </a:outerShdw>
              </a:effectLst>
            </a:endParaRPr>
          </a:p>
          <a:p>
            <a:pPr lvl="6"/>
            <a:endParaRPr lang="en-US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12" y="1257869"/>
            <a:ext cx="3248025" cy="2876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199" y="4134419"/>
            <a:ext cx="3295650" cy="20383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4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 &amp; Chargers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Batteries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</a:t>
            </a:r>
          </a:p>
          <a:p>
            <a:pPr lvl="3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minimum allowable discharge voltage for maximum life of a standard 12-volt lead-acid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battery is 10.5 volts</a:t>
            </a:r>
          </a:p>
          <a:p>
            <a:pPr lvl="3"/>
            <a:r>
              <a:rPr lang="en-US" sz="28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NOTE: 10.5 is for the test. In the real world do not go below 12 volts on a lead acid battery. 12 volts is 50% and is the lowest you should go. ANYTHING lower will reduce life.</a:t>
            </a:r>
          </a:p>
          <a:p>
            <a:pPr marL="0" indent="0">
              <a:buNone/>
            </a:pPr>
            <a:r>
              <a:rPr lang="en-US" sz="1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en-US" sz="1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 of batteries with low internal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resistance is their high discharge current</a:t>
            </a:r>
            <a:endParaRPr lang="en-US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6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 Power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Generators</a:t>
            </a:r>
          </a:p>
          <a:p>
            <a:pPr lvl="2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Gasoline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Diesel, Propane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fueled</a:t>
            </a:r>
          </a:p>
          <a:p>
            <a:pPr lvl="2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1kW to &gt;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10kW</a:t>
            </a:r>
            <a:endParaRPr lang="en-US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58" y="3941956"/>
            <a:ext cx="2849924" cy="21812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222" y="3962400"/>
            <a:ext cx="3154769" cy="21812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71" y="3962400"/>
            <a:ext cx="2484033" cy="218713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2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 Power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Power - Photovoltaic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Conversion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sufficient light falls on a P-N junction, free electrons in the N-type material will absorb energy &amp; flow across the junction into the P-type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material is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Silicon</a:t>
            </a:r>
          </a:p>
          <a:p>
            <a:pPr lvl="3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circuit voltage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a fully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illuminated silicon photovoltaic cell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approximately 0.5 VDC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efficient material is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Gallium-Arsenide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02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 Power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54104" y="1143000"/>
            <a:ext cx="10493303" cy="55042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  <a:p>
            <a:pPr marL="0" indent="0" algn="ctr">
              <a:buNone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generator attached to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propeller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09" y="3038475"/>
            <a:ext cx="6237684" cy="3219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2" y="3038475"/>
            <a:ext cx="2343150" cy="32194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23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 Power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726708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diode must be connected between a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panel &amp;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battery to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 of the battery through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panel during low-light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conditions</a:t>
            </a:r>
          </a:p>
          <a:p>
            <a:pPr marL="231775" lvl="1" indent="0">
              <a:buNone/>
            </a:pPr>
            <a:r>
              <a:rPr 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cells in a solar panel are connected in a series-parallel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configuration</a:t>
            </a:r>
          </a:p>
          <a:p>
            <a:pPr marL="231775" lvl="1" indent="0">
              <a:buNone/>
            </a:pPr>
            <a:r>
              <a:rPr 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lvl="1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connecting a solar panel to a lithium iron phosphate battery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solar panel must have a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Terminology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specially-shaped bodies or pin/socket arrangements are call “keyed connectors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damage caused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-mating connectors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Plugs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Connectors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installed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ends of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cables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Connectors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installed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equipment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2" y="3200400"/>
            <a:ext cx="3657600" cy="3000874"/>
          </a:xfrm>
          <a:prstGeom prst="rect">
            <a:avLst/>
          </a:prstGeom>
        </p:spPr>
      </p:pic>
      <p:sp>
        <p:nvSpPr>
          <p:cNvPr id="7" name="Curved Right Arrow 6"/>
          <p:cNvSpPr/>
          <p:nvPr/>
        </p:nvSpPr>
        <p:spPr>
          <a:xfrm rot="18657893">
            <a:off x="6573397" y="3022606"/>
            <a:ext cx="1052612" cy="3465056"/>
          </a:xfrm>
          <a:prstGeom prst="curvedRightArrow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03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Terminology (cont’d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Adapters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 different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connectors, or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“gender”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connected together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64" y="3726910"/>
            <a:ext cx="6929480" cy="2396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1256589"/>
            <a:ext cx="2438400" cy="491789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4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Connectors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Anderson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PowerPole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increasingly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station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interconnections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install with proper crimp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65" y="4191000"/>
            <a:ext cx="8863484" cy="2209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7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Connectors</a:t>
            </a:r>
          </a:p>
          <a:p>
            <a:pPr lvl="2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Terminal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Strips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35" y="2667000"/>
            <a:ext cx="4975075" cy="34166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2" y="1917054"/>
            <a:ext cx="4567195" cy="416656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 and Control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plugs &amp; jacks (TRS connectors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Keys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signals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Sizes: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-- 1/4”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dia.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Aircraft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-- 0.206” dia.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Miniature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-- 1/8” (3.5 mm)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dia.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Sub-miniature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-- 3/32” (2.5 mm) dia.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776" y="1009108"/>
            <a:ext cx="2113420" cy="50698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3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 and Control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RCA Phono plugs &amp;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jacks</a:t>
            </a:r>
          </a:p>
          <a:p>
            <a:pPr lvl="3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for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               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or dc signal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connections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transceiver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3" y="4267200"/>
            <a:ext cx="6762880" cy="18172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12" y="1066800"/>
            <a:ext cx="2943225" cy="48940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70816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 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HF/VHF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Plug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PL-259</a:t>
            </a:r>
          </a:p>
          <a:p>
            <a:pPr lvl="3"/>
            <a:r>
              <a:rPr lang="en-US" sz="3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Socket </a:t>
            </a:r>
            <a:r>
              <a:rPr lang="en-US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SO-239</a:t>
            </a:r>
          </a:p>
          <a:p>
            <a:pPr lvl="3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Pl-259 is commonly used at HF and VHF frequencies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≥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weather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resistant</a:t>
            </a:r>
          </a:p>
          <a:p>
            <a:pPr lvl="3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Relatively Inexpensive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12" y="1066800"/>
            <a:ext cx="3255920" cy="2478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13" y="3731334"/>
            <a:ext cx="2571419" cy="258378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7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N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suitable above 400 MHz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Moisture-resistant</a:t>
            </a:r>
          </a:p>
          <a:p>
            <a:pPr lvl="2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Useful to 10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GHz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≥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Constant impedance</a:t>
            </a:r>
          </a:p>
          <a:p>
            <a:pPr lvl="4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75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versions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</a:t>
            </a:r>
          </a:p>
          <a:p>
            <a:pPr marL="682625" lvl="3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expensive than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UHF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12" y="914400"/>
            <a:ext cx="3352800" cy="54271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3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BNC</a:t>
            </a:r>
          </a:p>
          <a:p>
            <a:pPr lvl="3"/>
            <a:r>
              <a:rPr lang="en-US" sz="4000" b="1" dirty="0" smtClean="0">
                <a:solidFill>
                  <a:srgbClr val="FFFF00"/>
                </a:solidFill>
              </a:rPr>
              <a:t>Typical upper </a:t>
            </a:r>
            <a:r>
              <a:rPr lang="en-US" sz="4000" b="1" dirty="0">
                <a:solidFill>
                  <a:srgbClr val="FFFF00"/>
                </a:solidFill>
              </a:rPr>
              <a:t>frequency limit for low SWR operation of 50-ohm BNC </a:t>
            </a:r>
            <a:r>
              <a:rPr lang="en-US" sz="4000" b="1" dirty="0" smtClean="0">
                <a:solidFill>
                  <a:srgbClr val="FFFF00"/>
                </a:solidFill>
              </a:rPr>
              <a:t>connectors is 4 GHz</a:t>
            </a:r>
          </a:p>
          <a:p>
            <a:pPr lvl="3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 or 75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229" y="4191000"/>
            <a:ext cx="2970783" cy="2381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12" y="3838566"/>
            <a:ext cx="2658624" cy="255877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0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67006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</a:t>
            </a:r>
          </a:p>
          <a:p>
            <a:pPr lvl="2"/>
            <a:r>
              <a:rPr lang="en-US" sz="4000" b="1" dirty="0">
                <a:solidFill>
                  <a:srgbClr val="FFFF00"/>
                </a:solidFill>
              </a:rPr>
              <a:t>A small threaded connector suitable for signals up to several GHz</a:t>
            </a:r>
            <a:endParaRPr 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18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GHz</a:t>
            </a:r>
          </a:p>
          <a:p>
            <a:pPr lvl="2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Power</a:t>
            </a:r>
          </a:p>
          <a:p>
            <a:pPr lvl="4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Ω</a:t>
            </a:r>
            <a:endParaRPr lang="en-US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12" y="2362200"/>
            <a:ext cx="4114800" cy="4114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41593" y="1026168"/>
            <a:ext cx="10586819" cy="5504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pPr lvl="2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Connectors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RS-232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manufacturers making devices to interconnect transceivers &amp; other station equipment using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002" y="4343400"/>
            <a:ext cx="8382000" cy="218705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2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40794" y="609600"/>
            <a:ext cx="10286999" cy="10440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G4E08 -- In what configuration are the individual cells in a solar panel connected together?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9644" y="2286001"/>
            <a:ext cx="7848600" cy="381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Series-parallel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Shunt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Bypass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Full-wave bridge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96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034" y="2286001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34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457200"/>
            <a:ext cx="10286999" cy="1501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G4E09 -- What is the approximate open-circuit voltage from a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fully illuminated silicon photovoltaic cell?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3212" y="2292826"/>
            <a:ext cx="5791200" cy="381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  0.02 VDC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0.5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VDC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0.2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VDC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1.38 VDC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97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2" y="305718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3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G6B04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typical upper frequency limit for low SWR operation of 50-ohm BNC connectors?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200399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MHz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Mhz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Hz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GHz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204" y="36576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98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81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457200"/>
            <a:ext cx="10286999" cy="1501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G4E10 -- Why should a series diode be connected between a solar panel and a storage battery that is being charged by the panel?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75012" y="2133600"/>
            <a:ext cx="7772400" cy="38100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prevent overload by regulating the charging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prevent discharge of the battery through the panel during times of low or no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illumination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limit the current flowing from the panel to a safe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prevent damage to the battery due to excessive voltage at high illumination levels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99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2" y="29718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90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457200"/>
            <a:ext cx="10286999" cy="1501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G4E11 -- What precaution should be taken when connecting a solar panel to a lithium iron phosphate battery?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6412" y="2197291"/>
            <a:ext cx="8686800" cy="43434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the solar panel outer metal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the battery is placed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terminals-up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series resistor must be in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solar panel must have a charge controller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100</a:t>
            </a:fld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25" y="4365831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02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457200"/>
            <a:ext cx="10286999" cy="15012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G6A01 -- What is the minimum allowable discharge voltage for maximum life of a standard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12-volt lead-acid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battery?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9412" y="2286001"/>
            <a:ext cx="5486400" cy="36701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6 volts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8.5 volts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10.5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 volts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101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2" y="3863578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2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457200"/>
            <a:ext cx="10286999" cy="11964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G6A02 -- What is an advantage of batteries with low internal resistance?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9812" y="2279178"/>
            <a:ext cx="6781800" cy="36701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Long life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High discharge current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 voltage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Rapid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recharge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102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526" y="305718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94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22" y="609610"/>
            <a:ext cx="10286999" cy="119645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T6A10 -- Which of the following battery chemistries  is rechargeable?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9819" y="2279187"/>
            <a:ext cx="6781800" cy="4197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Nickel-metal hydride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Lithium-ion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Lead-acid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 All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choices are 	correct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09" y="2279178"/>
            <a:ext cx="1927488" cy="25404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103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21" y="4568391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55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22" y="609610"/>
            <a:ext cx="10286999" cy="1196455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T9B06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sz="3200" dirty="0">
                <a:solidFill>
                  <a:schemeClr val="tx1"/>
                </a:solidFill>
              </a:rPr>
              <a:t>Which of the following RF connector types is most suitable for frequencies above 400 MHz?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9819" y="2279187"/>
            <a:ext cx="6781800" cy="4197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A. UHF </a:t>
            </a:r>
            <a:r>
              <a:rPr lang="en-US" sz="4000" b="1" dirty="0"/>
              <a:t>(PL-259/SO-239)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B</a:t>
            </a:r>
            <a:r>
              <a:rPr lang="en-US" sz="4000" b="1" dirty="0"/>
              <a:t>. </a:t>
            </a:r>
            <a:r>
              <a:rPr lang="en-US" sz="4000" b="1" dirty="0" smtClean="0"/>
              <a:t>Type N</a:t>
            </a:r>
          </a:p>
          <a:p>
            <a:pPr marL="0" indent="0">
              <a:buNone/>
            </a:pPr>
            <a:r>
              <a:rPr lang="en-US" sz="4000" b="1" dirty="0" smtClean="0"/>
              <a:t>C</a:t>
            </a:r>
            <a:r>
              <a:rPr lang="en-US" sz="4000" b="1" dirty="0"/>
              <a:t>. RS-213</a:t>
            </a:r>
          </a:p>
          <a:p>
            <a:pPr marL="0" indent="0">
              <a:buNone/>
            </a:pPr>
            <a:r>
              <a:rPr lang="en-US" sz="4000" b="1" dirty="0"/>
              <a:t>D. DB-25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09" y="2279178"/>
            <a:ext cx="1927488" cy="25404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20" y="31242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10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22" y="609610"/>
            <a:ext cx="10286999" cy="119645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T6A11 -- Which of the following battery chemistries is not rechargeable?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9819" y="2279187"/>
            <a:ext cx="6781800" cy="4197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Nickel-cadmium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Carbon-zinc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 Lead-acid 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 Lithium-ion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6" y="2279187"/>
            <a:ext cx="1925761" cy="25381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105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21" y="3103739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7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879" y="490357"/>
            <a:ext cx="10142254" cy="123684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(T6D05) What type of circuit controls the amount of voltage from a power supply?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0752" y="2097088"/>
            <a:ext cx="5484971" cy="39540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Regulator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Oscillator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 Filter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 Phase inverter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35" y="2209800"/>
            <a:ext cx="1252536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8" y="2097089"/>
            <a:ext cx="2025831" cy="267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99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22" y="609610"/>
            <a:ext cx="10286999" cy="1196455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T9B07 </a:t>
            </a:r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</a:t>
            </a:r>
            <a:r>
              <a:rPr lang="en-US" sz="4000" dirty="0">
                <a:solidFill>
                  <a:schemeClr val="tx1"/>
                </a:solidFill>
              </a:rPr>
              <a:t>Which of the following is true of PL-259 type coax connectors?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9819" y="2279187"/>
            <a:ext cx="6781800" cy="4197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</a:t>
            </a:r>
            <a:r>
              <a:rPr lang="en-US" sz="3200" b="1" dirty="0" smtClean="0"/>
              <a:t>They </a:t>
            </a:r>
            <a:r>
              <a:rPr lang="en-US" sz="3200" b="1" dirty="0"/>
              <a:t>are preferred for microwave </a:t>
            </a:r>
            <a:r>
              <a:rPr lang="en-US" sz="3200" b="1" dirty="0" smtClean="0"/>
              <a:t>operation</a:t>
            </a:r>
          </a:p>
          <a:p>
            <a:pPr marL="0" indent="0">
              <a:buNone/>
            </a:pPr>
            <a:r>
              <a:rPr lang="en-US" sz="3200" b="1" dirty="0" smtClean="0"/>
              <a:t>B. They </a:t>
            </a:r>
            <a:r>
              <a:rPr lang="en-US" sz="3200" b="1" dirty="0"/>
              <a:t>are watertight</a:t>
            </a:r>
          </a:p>
          <a:p>
            <a:pPr marL="0" indent="0">
              <a:buNone/>
            </a:pPr>
            <a:r>
              <a:rPr lang="en-US" sz="3200" b="1" dirty="0" smtClean="0"/>
              <a:t>C</a:t>
            </a:r>
            <a:r>
              <a:rPr lang="en-US" sz="3200" b="1" dirty="0"/>
              <a:t>. They are commonly used at HF and VHF frequencies</a:t>
            </a:r>
          </a:p>
          <a:p>
            <a:pPr marL="0" indent="0">
              <a:buNone/>
            </a:pPr>
            <a:r>
              <a:rPr lang="en-US" sz="3200" b="1" dirty="0"/>
              <a:t>D. They are a bayonet-type connector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6" y="2279187"/>
            <a:ext cx="1925761" cy="25381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107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2" y="41148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27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533400"/>
            <a:ext cx="10591800" cy="1501254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G6B12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Which of these connector types is commonly used for low frequency or dc signal connections to a transceiver?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18012" y="2438400"/>
            <a:ext cx="5486400" cy="41978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  PL-259 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BNC 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RCA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Phono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Type 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108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0" y="4103735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7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6439" y="533400"/>
            <a:ext cx="10286999" cy="1348854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G6B11 -- </a:t>
            </a:r>
            <a:r>
              <a:rPr lang="en-US" sz="4400" dirty="0">
                <a:solidFill>
                  <a:schemeClr val="tx1"/>
                </a:solidFill>
              </a:rPr>
              <a:t>What is an SMA connector?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362200"/>
            <a:ext cx="8153400" cy="39624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type-S to type-M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adaptor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small threaded connector suitable for signals up to several GHz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 designed for serial multiple access signals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of push-on connector intended for high-voltage applications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109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869" y="28956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7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6203" y="609600"/>
            <a:ext cx="10591800" cy="1120254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G6B07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Which of the following describes a type-N connector?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7411" y="2133600"/>
            <a:ext cx="8050591" cy="4197822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moisture-resistant RF connector useful to 10 GHz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bayonet connector used for data circuits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low noise figure VHF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connector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nickel plated version of the PL-259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110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21336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5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75967" y="685800"/>
            <a:ext cx="10591800" cy="119645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G7A01 -- What is the function of a power supply bleeder resistor?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286001"/>
            <a:ext cx="8050591" cy="4197822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as a fuse for excess voltage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discharges the filter capacitors when power is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removes shock hazards from the induction coils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eliminates ground-loop current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111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848" y="2950369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66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6202" y="533400"/>
            <a:ext cx="10591800" cy="11964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G7A05 -- What portion of the AC cycle is converted to DC by a half-wave rectifier?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9412" y="2133600"/>
            <a:ext cx="6400801" cy="41978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  90 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180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270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360 degrees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112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794" y="29718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8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6202" y="533400"/>
            <a:ext cx="10591800" cy="11964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G7A06 -- What portion of the AC cycle is converted to DC by a full-wave rectifier?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4212" y="2483126"/>
            <a:ext cx="6400801" cy="41978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   90 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180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270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degrees</a:t>
            </a:r>
          </a:p>
          <a:p>
            <a:pPr marL="0" indent="0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360 degrees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113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2" y="4860342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  <a:buClr>
                <a:prstClr val="white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G7A03 -- Which type of rectifier circuit uses two diodes and a center-tapped transformer?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Full-wave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Half-wave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Full-wave bridge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Synchronous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2276902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114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54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G7A04 -- What is characteristic of a half-wave rectifier in a power supply?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1981200"/>
            <a:ext cx="8534400" cy="41910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</a:t>
            </a: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diode is required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ripple frequency is twice that of a full-wave rectifier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current can be drawn from the half-wave rectifier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output voltage is two times the peak input voltage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115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2" y="2015613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52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533400"/>
            <a:ext cx="10591800" cy="14250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G7A07 -- What is the output waveform of an unfiltered full-wave rectifier connected to a resistive load?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133600"/>
            <a:ext cx="8305800" cy="4197822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 of DC pulses at twice the frequency of the AC input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 of DC pulses at the same frequency as the AC input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sine wave at half the frequency of the AC input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steady DC voltage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116</a:t>
            </a:fld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2" y="21336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05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533400"/>
            <a:ext cx="10591800" cy="142505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G7A08 -- Which of the following is characteristic of a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switchmode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power supply as compared to a linear power supply?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2303930"/>
            <a:ext cx="8305800" cy="4197822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switching time makes higher output voltage possible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Fewer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 components are required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operation allows the use of smaller components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Inherently more stable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117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7" y="4527608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7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612" y="1981200"/>
            <a:ext cx="10591798" cy="28194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Test Equipment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2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293812" y="5651580"/>
            <a:ext cx="9677400" cy="59682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9102" y="1273912"/>
            <a:ext cx="10586819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expressed in % of full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 is 2% of full scale on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mA scale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then accuracy is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+/-2 mA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Resolution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(precision) expressed in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digits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digits,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(0.000 to 1.999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CONFUSE RESOLUTION WITH ACCURACY!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812" y="1219200"/>
            <a:ext cx="1576387" cy="20154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111" y="3885028"/>
            <a:ext cx="1610516" cy="1766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81" y="754713"/>
            <a:ext cx="1533562" cy="233913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3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143000"/>
            <a:ext cx="10586819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</a:t>
            </a:r>
          </a:p>
          <a:p>
            <a:pPr lvl="3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D’Arsonval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movement</a:t>
            </a:r>
          </a:p>
          <a:p>
            <a:pPr lvl="5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Rotating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suspended between 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 magnets</a:t>
            </a:r>
          </a:p>
          <a:p>
            <a:pPr lvl="5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flows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coil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coil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rotates moving needle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across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</a:t>
            </a:r>
          </a:p>
          <a:p>
            <a:pPr lvl="5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Coil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 affects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expressed in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Ohms/Volt</a:t>
            </a:r>
          </a:p>
          <a:p>
            <a:pPr lvl="2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20,000 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Ω/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= very good analog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212" y="1600200"/>
            <a:ext cx="2860766" cy="3657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2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143000"/>
            <a:ext cx="10586819" cy="548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Voltmeters</a:t>
            </a:r>
          </a:p>
          <a:p>
            <a:pPr lvl="3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D’Arsonval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movement</a:t>
            </a: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vacuum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 amplifier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improve sensitivity</a:t>
            </a:r>
          </a:p>
          <a:p>
            <a:pPr lvl="6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M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Ω/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</a:p>
          <a:p>
            <a:pPr marL="0" indent="0">
              <a:buNone/>
            </a:pP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8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that the voltmeter </a:t>
            </a:r>
            <a:r>
              <a:rPr 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leads are rated for use at the voltages to be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measured.</a:t>
            </a:r>
            <a:endParaRPr lang="en-US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095" y="1295400"/>
            <a:ext cx="3334532" cy="3657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295400"/>
            <a:ext cx="10586819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input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sensitivity</a:t>
            </a:r>
          </a:p>
          <a:p>
            <a:pPr lvl="5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M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Ω/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or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952" y="1295400"/>
            <a:ext cx="3119395" cy="47579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9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1808" y="1295400"/>
            <a:ext cx="10825203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times</a:t>
            </a:r>
          </a:p>
          <a:p>
            <a:pPr lvl="2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digital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adjusting a circuit for maximum or minimum values</a:t>
            </a: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tuning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</a:t>
            </a:r>
          </a:p>
          <a:p>
            <a:pPr marL="0" indent="0">
              <a:buNone/>
            </a:pPr>
            <a:r>
              <a:rPr lang="en-US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Meters</a:t>
            </a:r>
          </a:p>
          <a:p>
            <a:pPr lvl="2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sensitivity</a:t>
            </a:r>
          </a:p>
          <a:p>
            <a:pPr lvl="2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 of a digital meter as compared to an analog </a:t>
            </a:r>
            <a:r>
              <a:rPr lang="en-U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higher precision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&amp; Digital Meters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85948" y="1295400"/>
            <a:ext cx="10390064" cy="3810000"/>
          </a:xfrm>
        </p:spPr>
        <p:txBody>
          <a:bodyPr>
            <a:noAutofit/>
          </a:bodyPr>
          <a:lstStyle/>
          <a:p>
            <a:pPr marL="244475" lvl="1" indent="0">
              <a:buNone/>
            </a:pPr>
            <a:endParaRPr lang="en-US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44475" lvl="1" indent="0">
              <a:buNone/>
            </a:pPr>
            <a:endParaRPr lang="en-US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44475" lvl="1" indent="0">
              <a:buNone/>
            </a:pP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Voltmeters </a:t>
            </a:r>
            <a:r>
              <a:rPr 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high input impedance to decrease the loading on circuits being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measured</a:t>
            </a:r>
            <a:endParaRPr lang="en-US" sz="3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Oscilloscope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02924" y="1121418"/>
            <a:ext cx="9987004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voltage versus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to vertical deflection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plates</a:t>
            </a:r>
          </a:p>
          <a:p>
            <a:pPr lvl="3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Sawtooth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 from a time base applied to horizontal deflection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plates</a:t>
            </a:r>
          </a:p>
          <a:p>
            <a:pPr lvl="3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 and horizontal channel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amplifiers</a:t>
            </a:r>
          </a:p>
          <a:p>
            <a:pPr marL="0" indent="0">
              <a:buNone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Bandwidth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vertical amplifier determines highest frequency signal that can be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displayed</a:t>
            </a:r>
          </a:p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or more vertical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amplifiers</a:t>
            </a:r>
          </a:p>
          <a:p>
            <a:pPr lvl="3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displaying multiple signals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simultaneously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2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Oscilloscope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02924" y="1121418"/>
            <a:ext cx="10625488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checking the RF envelope pattern of a transmitted signal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attenuated RF output of the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transmitter is connected to the vertical input of the oscilloscope</a:t>
            </a:r>
          </a:p>
          <a:p>
            <a:pPr lvl="3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instrument for checking keying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 of CW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transmission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measure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26" y="4419600"/>
            <a:ext cx="7010400" cy="19240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55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Monitors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24533" y="1219200"/>
            <a:ext cx="9987004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 for testing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communications equipment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Precise measurements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 generator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counter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2514600"/>
            <a:ext cx="4793325" cy="33771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2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 &amp; Resonance Measurements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24533" y="1069767"/>
            <a:ext cx="7708279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Antenna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Analyzer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 to antenna &amp;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feedline</a:t>
            </a:r>
            <a:b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measure:</a:t>
            </a:r>
          </a:p>
          <a:p>
            <a:pPr lvl="2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Standing-wave-ratio (SWR)</a:t>
            </a:r>
          </a:p>
          <a:p>
            <a:pPr lvl="2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 of coaxial cable</a:t>
            </a:r>
          </a:p>
          <a:p>
            <a:pPr lvl="2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Resistance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Reactance</a:t>
            </a:r>
          </a:p>
          <a:p>
            <a:pPr lvl="2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Cable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velocity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factor,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electrical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length</a:t>
            </a:r>
          </a:p>
          <a:p>
            <a:pPr lvl="2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Distance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fault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9" r="21939"/>
          <a:stretch/>
        </p:blipFill>
        <p:spPr>
          <a:xfrm>
            <a:off x="8532812" y="1295400"/>
            <a:ext cx="3505200" cy="477096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9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 &amp; Resonance Measurements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24533" y="1069767"/>
            <a:ext cx="7708279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Antenna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Analyzer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 to antenna &amp;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feedline</a:t>
            </a:r>
            <a:b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measure:</a:t>
            </a:r>
          </a:p>
          <a:p>
            <a:pPr lvl="2"/>
            <a:r>
              <a:rPr lang="en-US" sz="2800" b="1" dirty="0">
                <a:solidFill>
                  <a:srgbClr val="FFFF00"/>
                </a:solidFill>
              </a:rPr>
              <a:t>U</a:t>
            </a:r>
            <a:r>
              <a:rPr lang="en-US" sz="2800" b="1" dirty="0" smtClean="0">
                <a:solidFill>
                  <a:srgbClr val="FFFF00"/>
                </a:solidFill>
              </a:rPr>
              <a:t>sed </a:t>
            </a:r>
            <a:r>
              <a:rPr lang="en-US" sz="2800" b="1" dirty="0">
                <a:solidFill>
                  <a:srgbClr val="FFFF00"/>
                </a:solidFill>
              </a:rPr>
              <a:t>to determine if an antenna is resonant at the desired operating </a:t>
            </a:r>
            <a:r>
              <a:rPr lang="en-US" sz="2800" b="1" dirty="0" smtClean="0">
                <a:solidFill>
                  <a:srgbClr val="FFFF00"/>
                </a:solidFill>
              </a:rPr>
              <a:t>frequency</a:t>
            </a:r>
          </a:p>
          <a:p>
            <a:pPr lvl="2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signals from nearby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transmitters can cause an analyzer to receive power that interferes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SWR readings</a:t>
            </a:r>
          </a:p>
          <a:p>
            <a:pPr lvl="2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9" r="21939"/>
          <a:stretch/>
        </p:blipFill>
        <p:spPr>
          <a:xfrm>
            <a:off x="8532812" y="1295400"/>
            <a:ext cx="3505200" cy="477096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63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Strength &amp; RF Power Meters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24533" y="1219200"/>
            <a:ext cx="9987004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Strength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Meters</a:t>
            </a:r>
          </a:p>
          <a:p>
            <a:pPr lvl="4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 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strength</a:t>
            </a:r>
          </a:p>
          <a:p>
            <a:pPr lvl="4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antenna radiation pattern</a:t>
            </a:r>
          </a:p>
          <a:p>
            <a:pPr lvl="4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used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close-in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9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808" y="187968"/>
            <a:ext cx="10515599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Strength &amp; RF Power Meters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24533" y="1219200"/>
            <a:ext cx="9987004" cy="522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Power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Meters</a:t>
            </a:r>
          </a:p>
          <a:p>
            <a:pPr lvl="2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Directional Wattmeter</a:t>
            </a:r>
          </a:p>
          <a:p>
            <a:pPr lvl="4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SWR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  <a:p>
            <a:pPr lvl="4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reflected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86" y="1235122"/>
            <a:ext cx="2677651" cy="47850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12" y="4191000"/>
            <a:ext cx="2250358" cy="21341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6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G4B01 -- What item of test equipment contains horizontal and vertical channel amplifiers?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ohmmeter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signal generator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ammeter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oscilloscope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2" y="4582037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132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01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G4B02 -- Which of the following is an advantage of an oscilloscope versus a digital voltmeter?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9455" y="2209800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oscilloscope uses less power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impedances can be easily measured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waveforms can be measured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657" y="5388804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133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73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G4B03 -- Which of the following is the best instrument to use when checking the keying waveform of a CW transmitter?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oscilloscope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field strength meter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sidetone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monitor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wavemeter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286001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134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61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G4B04 -- What signal source is connected to the vertical input of an oscilloscope when checking the RF envelope pattern of a transmitted signal?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local oscillator of the transmitter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external RF oscillator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transmitter balanced mixer output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attenuated RF output of the transmitter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1" y="5509022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135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27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2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T0A12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Which of the following precautions should be taken when measuring high voltages with a voltmeter?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06467" y="1752602"/>
            <a:ext cx="7696200" cy="3895299"/>
          </a:xfrm>
        </p:spPr>
        <p:txBody>
          <a:bodyPr>
            <a:noAutofit/>
          </a:bodyPr>
          <a:lstStyle/>
          <a:p>
            <a:pPr marL="742907" indent="-742907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that the voltmeter has very low impedance</a:t>
            </a:r>
          </a:p>
          <a:p>
            <a:pPr marL="742907" indent="-742907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that the voltmeter and leads are rated for use at the voltages to be measured</a:t>
            </a:r>
          </a:p>
          <a:p>
            <a:pPr marL="742907" indent="-742907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that the circuit is grounded through the voltmeter</a:t>
            </a:r>
          </a:p>
          <a:p>
            <a:pPr marL="742907" indent="-742907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that the voltmeter is set to the correct frequency</a:t>
            </a:r>
          </a:p>
          <a:p>
            <a:pPr marL="742907" indent="-742907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613" y="2826867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136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09" y="2279178"/>
            <a:ext cx="1927488" cy="254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9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G4B05 -- Why do voltmeters have high input impedance?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98812" y="1905000"/>
            <a:ext cx="8491537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improves the frequency response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allows for higher voltages to be safely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improves the resolution of the readings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decreases the loading on circuits being measured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133" y="4833259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137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60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G4B06 -- What is an advantage of a digital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compared to an analog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for measuring computer circuits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prone to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overload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4387986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138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6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G4B09 -- When is an analog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preferred to a digital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multimeter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1863203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 logic circuits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high precision is desired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measuring the frequency of an oscillator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adjusting circuits for maximum or minimum values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4330815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139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20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G4B10 -- Which of the following can be determined with a directional wattmeter?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Standing wave ratio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Antenna front-to-back ratio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interference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wave propagation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407445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140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12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G4B11 -- Which of the following must be connected to an antenna analyzer when it is being used for SWR measurements?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2276902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Transmitter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Antenna and feed line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these choices are correct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195" y="39624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141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66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G4B12 -- What effect can strong signals from nearby transmitters have on an antenna analyzer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32212" y="2133600"/>
            <a:ext cx="82296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Desensitization which can cause intermodulation products which interfere with impedance readings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 power that interferes with SWR readings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 of harmonics which interfere with frequency readings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these choices are correct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2" y="3505200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142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66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381000"/>
            <a:ext cx="10286999" cy="1371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G4B13 -- Which of the following can be measured with an antenna analyzer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7012" y="1905000"/>
            <a:ext cx="7696200" cy="3895298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ront-to-back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of an antenna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output from a transmitter 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mpedance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coaxial cable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directional antenna</a:t>
            </a:r>
          </a:p>
          <a:p>
            <a:pPr marL="742950" indent="-742950">
              <a:buClr>
                <a:schemeClr val="tx1"/>
              </a:buClr>
              <a:buFont typeface="+mj-lt"/>
              <a:buAutoNum type="alphaUcPeriod"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31" y="4330815"/>
            <a:ext cx="1252537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143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2286001"/>
            <a:ext cx="17621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0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812" y="228600"/>
            <a:ext cx="10591798" cy="14478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337" y="1524000"/>
            <a:ext cx="8488874" cy="5334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9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812" y="228600"/>
            <a:ext cx="10591798" cy="14478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Week</a:t>
            </a:r>
            <a:endParaRPr lang="en-US" sz="9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812" y="1524000"/>
            <a:ext cx="11125200" cy="470898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Chapters</a:t>
            </a:r>
            <a:r>
              <a:rPr lang="fr-FR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60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T2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T3, </a:t>
            </a:r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T5, G5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G6</a:t>
            </a:r>
          </a:p>
          <a:p>
            <a:pPr algn="ctr"/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Radio </a:t>
            </a:r>
          </a:p>
          <a:p>
            <a:pPr algn="ctr"/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</a:p>
          <a:p>
            <a:pPr algn="ctr"/>
            <a:r>
              <a:rPr lang="fr-F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</a:t>
            </a: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Waves</a:t>
            </a:r>
            <a:endParaRPr 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2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49C11C-71DC-49B6-ACD8-27E3AE088D14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39094</TotalTime>
  <Words>5096</Words>
  <Application>Microsoft Office PowerPoint</Application>
  <PresentationFormat>Custom</PresentationFormat>
  <Paragraphs>1238</Paragraphs>
  <Slides>145</Slides>
  <Notes>131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46" baseType="lpstr">
      <vt:lpstr>Blue atom design template</vt:lpstr>
      <vt:lpstr>Advanced Components</vt:lpstr>
      <vt:lpstr>Active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Semiconductor Components</vt:lpstr>
      <vt:lpstr>Active Components</vt:lpstr>
      <vt:lpstr>Active Components</vt:lpstr>
      <vt:lpstr>Active Components</vt:lpstr>
      <vt:lpstr>Active Components</vt:lpstr>
      <vt:lpstr>G6A03 -- What is the approximate forward threshold voltage of a germanium diode?</vt:lpstr>
      <vt:lpstr>G6A05 -- What is the approximate forward threshold voltage of a silicon junction diode?</vt:lpstr>
      <vt:lpstr>G6A07 -- What are the operating points for a bipolar transistor used as a switch?</vt:lpstr>
      <vt:lpstr>G6A09 -- Which of the following describes MOSFET construction?</vt:lpstr>
      <vt:lpstr>G6A10 -- Which element of a vacuum tube regulates the flow of electrons between cathode and plate?</vt:lpstr>
      <vt:lpstr>G6A12 -- What is the primary purpose of a screen grid in a vacuum tube?</vt:lpstr>
      <vt:lpstr>G6B02 -- What is meant by the term MMIC?</vt:lpstr>
      <vt:lpstr>G6B03 -- Which of the following is an advantage of CMOS integrated circuits compared to TTL integrated circuits?</vt:lpstr>
      <vt:lpstr>G6B06 -- What kind of device is an integrated circuit operational amplifier?</vt:lpstr>
      <vt:lpstr>G6B09 -- How does a liquid crystal display compare to an LED display?</vt:lpstr>
      <vt:lpstr>G7A10 -- Which symbol in figure G7-1 represents a Zener diode?</vt:lpstr>
      <vt:lpstr>G7A11 -- Which symbol in figure G7-1 represents an NPN junction transistor?</vt:lpstr>
      <vt:lpstr>G7B03 -- Which of the following describes the function of a two-input AND gate?</vt:lpstr>
      <vt:lpstr>G7B05 -- How many states does a 3-bit binary counter have?</vt:lpstr>
      <vt:lpstr>G7B06 -- What is a shift register?</vt:lpstr>
      <vt:lpstr>Practical Circuits</vt:lpstr>
      <vt:lpstr>Rectifiers &amp; Power Supplies</vt:lpstr>
      <vt:lpstr>Rectifiers &amp; Power Supplies</vt:lpstr>
      <vt:lpstr>Rectifiers &amp; Power Supplies</vt:lpstr>
      <vt:lpstr>Rectifiers &amp; Power Supplies</vt:lpstr>
      <vt:lpstr>Rectifiers &amp; Power Supplies</vt:lpstr>
      <vt:lpstr>Rectifiers &amp; Power Supplies</vt:lpstr>
      <vt:lpstr>Rectifiers &amp; Power Supplies</vt:lpstr>
      <vt:lpstr>Batteries &amp; Chargers</vt:lpstr>
      <vt:lpstr>Batteries &amp; Chargers</vt:lpstr>
      <vt:lpstr>Batteries &amp; Chargers</vt:lpstr>
      <vt:lpstr>Batteries &amp; Chargers</vt:lpstr>
      <vt:lpstr>Alternative Power</vt:lpstr>
      <vt:lpstr>Alternative Power</vt:lpstr>
      <vt:lpstr>Alternative Power</vt:lpstr>
      <vt:lpstr>Alternative Power</vt:lpstr>
      <vt:lpstr>Connectors</vt:lpstr>
      <vt:lpstr>Connectors</vt:lpstr>
      <vt:lpstr>Connectors</vt:lpstr>
      <vt:lpstr>Connectors</vt:lpstr>
      <vt:lpstr>Connectors</vt:lpstr>
      <vt:lpstr>Connectors</vt:lpstr>
      <vt:lpstr>Connectors</vt:lpstr>
      <vt:lpstr>Connectors</vt:lpstr>
      <vt:lpstr>Connectors</vt:lpstr>
      <vt:lpstr>Connectors</vt:lpstr>
      <vt:lpstr>Connectors</vt:lpstr>
      <vt:lpstr>G4E08 -- In what configuration are the individual cells in a solar panel connected together?</vt:lpstr>
      <vt:lpstr>G4E09 -- What is the approximate open-circuit voltage from a a fully illuminated silicon photovoltaic cell?</vt:lpstr>
      <vt:lpstr>G6B04 -- What is a typical upper frequency limit for low SWR operation of 50-ohm BNC connectors?</vt:lpstr>
      <vt:lpstr>G4E10 -- Why should a series diode be connected between a solar panel and a storage battery that is being charged by the panel?</vt:lpstr>
      <vt:lpstr>G4E11 -- What precaution should be taken when connecting a solar panel to a lithium iron phosphate battery?</vt:lpstr>
      <vt:lpstr>G6A01 -- What is the minimum allowable discharge voltage for maximum life of a standard 12-volt lead-acid battery?</vt:lpstr>
      <vt:lpstr>G6A02 -- What is an advantage of batteries with low internal resistance?</vt:lpstr>
      <vt:lpstr>T6A10 -- Which of the following battery chemistries  is rechargeable?</vt:lpstr>
      <vt:lpstr>T9B06 -- Which of the following RF connector types is most suitable for frequencies above 400 MHz?</vt:lpstr>
      <vt:lpstr>T6A11 -- Which of the following battery chemistries is not rechargeable?</vt:lpstr>
      <vt:lpstr>(T6D05) What type of circuit controls the amount of voltage from a power supply?</vt:lpstr>
      <vt:lpstr>T9B07 -- Which of the following is true of PL-259 type coax connectors?</vt:lpstr>
      <vt:lpstr>G6B12 -- Which of these connector types is commonly used for low frequency or dc signal connections to a transceiver?</vt:lpstr>
      <vt:lpstr>G6B11 -- What is an SMA connector?</vt:lpstr>
      <vt:lpstr>G6B07 -- Which of the following describes a type-N connector?</vt:lpstr>
      <vt:lpstr>G7A01 -- What is the function of a power supply bleeder resistor?</vt:lpstr>
      <vt:lpstr>G7A05 -- What portion of the AC cycle is converted to DC by a half-wave rectifier?</vt:lpstr>
      <vt:lpstr>G7A06 -- What portion of the AC cycle is converted to DC by a full-wave rectifier?</vt:lpstr>
      <vt:lpstr>G7A03 -- Which type of rectifier circuit uses two diodes and a center-tapped transformer?</vt:lpstr>
      <vt:lpstr>G7A04 -- What is characteristic of a half-wave rectifier in a power supply?</vt:lpstr>
      <vt:lpstr>G7A07 -- What is the output waveform of an unfiltered full-wave rectifier connected to a resistive load?</vt:lpstr>
      <vt:lpstr>G7A08 -- Which of the following is characteristic of a switchmode power supply as compared to a linear power supply?</vt:lpstr>
      <vt:lpstr>Basic Test Equipment</vt:lpstr>
      <vt:lpstr>Analog &amp; Digital Meters</vt:lpstr>
      <vt:lpstr>Analog &amp; Digital Meters</vt:lpstr>
      <vt:lpstr>Analog &amp; Digital Meters</vt:lpstr>
      <vt:lpstr>Analog &amp; Digital Meters</vt:lpstr>
      <vt:lpstr>Analog &amp; Digital Meters</vt:lpstr>
      <vt:lpstr>Analog &amp; Digital Meters</vt:lpstr>
      <vt:lpstr>The Oscilloscope</vt:lpstr>
      <vt:lpstr>The Oscilloscope</vt:lpstr>
      <vt:lpstr>Service Monitors</vt:lpstr>
      <vt:lpstr>Impedance &amp; Resonance Measurements</vt:lpstr>
      <vt:lpstr>Impedance &amp; Resonance Measurements</vt:lpstr>
      <vt:lpstr>Field Strength &amp; RF Power Meters</vt:lpstr>
      <vt:lpstr>Field Strength &amp; RF Power Meters</vt:lpstr>
      <vt:lpstr>G4B01 -- What item of test equipment contains horizontal and vertical channel amplifiers?</vt:lpstr>
      <vt:lpstr>G4B02 -- Which of the following is an advantage of an oscilloscope versus a digital voltmeter?</vt:lpstr>
      <vt:lpstr>G4B03 -- Which of the following is the best instrument to use when checking the keying waveform of a CW transmitter?</vt:lpstr>
      <vt:lpstr>G4B04 -- What signal source is connected to the vertical input of an oscilloscope when checking the RF envelope pattern of a transmitted signal?</vt:lpstr>
      <vt:lpstr>T0A12 -- Which of the following precautions should be taken when measuring high voltages with a voltmeter?</vt:lpstr>
      <vt:lpstr>G4B05 -- Why do voltmeters have high input impedance?</vt:lpstr>
      <vt:lpstr>G4B06 -- What is an advantage of a digital multimeter as compared to an analog multimeter? </vt:lpstr>
      <vt:lpstr>G4B09 -- When is an analog multimeter preferred to a digital multimeter?</vt:lpstr>
      <vt:lpstr>G4B10 -- Which of the following can be determined with a directional wattmeter?</vt:lpstr>
      <vt:lpstr>G4B11 -- Which of the following must be connected to an antenna analyzer when it is being used for SWR measurements?</vt:lpstr>
      <vt:lpstr>G4B12 -- What effect can strong signals from nearby transmitters have on an antenna analyzer? </vt:lpstr>
      <vt:lpstr>G4B13 -- Which of the following can be measured with an antenna analyzer? </vt:lpstr>
      <vt:lpstr>QUESTIONS?</vt:lpstr>
      <vt:lpstr>Next Week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Curt Hadley</dc:creator>
  <cp:lastModifiedBy>sane.bad.boy@gmail.com</cp:lastModifiedBy>
  <cp:revision>307</cp:revision>
  <dcterms:created xsi:type="dcterms:W3CDTF">2019-06-14T00:33:34Z</dcterms:created>
  <dcterms:modified xsi:type="dcterms:W3CDTF">2024-09-05T19:23:02Z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